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7"/>
  </p:notesMasterIdLst>
  <p:handoutMasterIdLst>
    <p:handoutMasterId r:id="rId48"/>
  </p:handoutMasterIdLst>
  <p:sldIdLst>
    <p:sldId id="278" r:id="rId5"/>
    <p:sldId id="357" r:id="rId6"/>
    <p:sldId id="280" r:id="rId7"/>
    <p:sldId id="282" r:id="rId8"/>
    <p:sldId id="283" r:id="rId9"/>
    <p:sldId id="299" r:id="rId10"/>
    <p:sldId id="325" r:id="rId11"/>
    <p:sldId id="303" r:id="rId12"/>
    <p:sldId id="284" r:id="rId13"/>
    <p:sldId id="326" r:id="rId14"/>
    <p:sldId id="327" r:id="rId15"/>
    <p:sldId id="328" r:id="rId16"/>
    <p:sldId id="285" r:id="rId17"/>
    <p:sldId id="329" r:id="rId18"/>
    <p:sldId id="330" r:id="rId19"/>
    <p:sldId id="334" r:id="rId20"/>
    <p:sldId id="331" r:id="rId21"/>
    <p:sldId id="332" r:id="rId22"/>
    <p:sldId id="333" r:id="rId23"/>
    <p:sldId id="353" r:id="rId24"/>
    <p:sldId id="335" r:id="rId25"/>
    <p:sldId id="337" r:id="rId26"/>
    <p:sldId id="336" r:id="rId27"/>
    <p:sldId id="338" r:id="rId28"/>
    <p:sldId id="339" r:id="rId29"/>
    <p:sldId id="341" r:id="rId30"/>
    <p:sldId id="340" r:id="rId31"/>
    <p:sldId id="342" r:id="rId32"/>
    <p:sldId id="358" r:id="rId33"/>
    <p:sldId id="344" r:id="rId34"/>
    <p:sldId id="345" r:id="rId35"/>
    <p:sldId id="346" r:id="rId36"/>
    <p:sldId id="347" r:id="rId37"/>
    <p:sldId id="348" r:id="rId38"/>
    <p:sldId id="359" r:id="rId39"/>
    <p:sldId id="360" r:id="rId40"/>
    <p:sldId id="361" r:id="rId41"/>
    <p:sldId id="350" r:id="rId42"/>
    <p:sldId id="352" r:id="rId43"/>
    <p:sldId id="351" r:id="rId44"/>
    <p:sldId id="355" r:id="rId45"/>
    <p:sldId id="356" r:id="rId4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100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5D299-22B7-42F5-A369-FD200C73BBC3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2024/7/15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6909D-8EDC-4A00-9425-7CCDD6935CD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4205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71C006B-CAD6-46A9-AE01-1DF9FF39EC3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E6DE88F-1F85-4A27-9D34-D74A50E7B0DA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6078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83E4F-657C-4D8E-8FAD-6386EF9B109D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4F4464-7484-4713-B9FF-83FB9DDEA071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5233FB-47C5-42F7-A95A-B15B60A34B63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9FB00C-3196-42EF-A93B-AD2E97DECBF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E52F37-2347-469F-95CF-B0772017515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B85421-0A4F-456C-AE8B-9D9FD1C29F96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597710-2884-4518-8343-5210F0660D76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4CB63E-F307-418A-B628-A6B892AED4C7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14A190-44DA-4162-93F1-58A582F1E34D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FAA926-9856-4E01-BF32-9864A6B340D7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A9A6D6-ED6C-4059-8881-246F48921CB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2D6A9-C393-42BA-899D-980611436B38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4E2F3C-F6FF-4123-83A2-52AD329828E8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761EBF-EC3D-40AD-A2AF-0B83A9BC8761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90168C-97F9-485C-B61A-FB9CF372C0B8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66F3B4-29CF-4B27-AAED-5D9EF95DB21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Microsoft YaHei UI" panose="020B0503020204020204" pitchFamily="34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7990"/>
          </a:xfrm>
          <a:prstGeom prst="rect">
            <a:avLst/>
          </a:prstGeom>
        </p:spPr>
      </p:pic>
      <p:sp useBgFill="1">
        <p:nvSpPr>
          <p:cNvPr id="103" name="任意多边形(F)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1790" y="2049273"/>
            <a:ext cx="3391452" cy="1237413"/>
          </a:xfrm>
        </p:spPr>
        <p:txBody>
          <a:bodyPr rtlCol="0">
            <a:normAutofit fontScale="90000"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实验二 分治法求最近点对问题 </a:t>
            </a:r>
            <a:endParaRPr lang="zh-CN" altLang="en-US" sz="2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1531" y="3455365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endParaRPr lang="en-US" altLang="zh-CN" sz="23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92E67-ADB1-4FC7-3917-824638949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630" y="596348"/>
            <a:ext cx="10353762" cy="1261872"/>
          </a:xfrm>
        </p:spPr>
        <p:txBody>
          <a:bodyPr/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7131E-5790-A99E-4C73-E9AF08BE4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10455954" cy="610043"/>
          </a:xfrm>
        </p:spPr>
        <p:txBody>
          <a:bodyPr>
            <a:normAutofit/>
          </a:bodyPr>
          <a:lstStyle/>
          <a:p>
            <a:r>
              <a:rPr lang="zh-CN" altLang="en-US" dirty="0"/>
              <a:t>分</a:t>
            </a:r>
            <a:r>
              <a:rPr lang="en-US" altLang="zh-CN" dirty="0"/>
              <a:t>——</a:t>
            </a:r>
            <a:r>
              <a:rPr lang="zh-CN" altLang="en-US" dirty="0"/>
              <a:t>先对点集根据</a:t>
            </a:r>
            <a:r>
              <a:rPr lang="en-US" altLang="zh-CN" dirty="0"/>
              <a:t>x</a:t>
            </a:r>
            <a:r>
              <a:rPr lang="zh-CN" altLang="en-US" dirty="0"/>
              <a:t>轴排序，然后用最中间的点将点集递归分成两部分</a:t>
            </a:r>
          </a:p>
        </p:txBody>
      </p:sp>
      <p:pic>
        <p:nvPicPr>
          <p:cNvPr id="8" name="图片 7" descr="图表, 散点图&#10;&#10;描述已自动生成">
            <a:extLst>
              <a:ext uri="{FF2B5EF4-FFF2-40B4-BE49-F238E27FC236}">
                <a16:creationId xmlns:a16="http://schemas.microsoft.com/office/drawing/2014/main" id="{C85D40FA-E9C0-4735-FC71-C7C1FEDE8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35" y="3083946"/>
            <a:ext cx="4565898" cy="2798454"/>
          </a:xfrm>
          <a:prstGeom prst="rect">
            <a:avLst/>
          </a:prstGeom>
        </p:spPr>
      </p:pic>
      <p:pic>
        <p:nvPicPr>
          <p:cNvPr id="10" name="图片 9" descr="图表, 散点图&#10;&#10;描述已自动生成">
            <a:extLst>
              <a:ext uri="{FF2B5EF4-FFF2-40B4-BE49-F238E27FC236}">
                <a16:creationId xmlns:a16="http://schemas.microsoft.com/office/drawing/2014/main" id="{7FB197B1-3433-A7B1-386D-090B77B91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911" y="3083947"/>
            <a:ext cx="4587493" cy="2798453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160E54E6-67D7-6442-1A64-58A92F52FF30}"/>
              </a:ext>
            </a:extLst>
          </p:cNvPr>
          <p:cNvSpPr/>
          <p:nvPr/>
        </p:nvSpPr>
        <p:spPr>
          <a:xfrm>
            <a:off x="5618922" y="4280451"/>
            <a:ext cx="792000" cy="396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764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61B5C-17F0-FCED-7050-D3A83765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21" y="616227"/>
            <a:ext cx="10353762" cy="1261872"/>
          </a:xfrm>
        </p:spPr>
        <p:txBody>
          <a:bodyPr/>
          <a:lstStyle/>
          <a:p>
            <a:r>
              <a:rPr lang="zh-CN" altLang="en-US" dirty="0"/>
              <a:t>分治法</a:t>
            </a:r>
          </a:p>
        </p:txBody>
      </p:sp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17D5F417-178E-ACB4-7D29-ED14DDA3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06" y="2458278"/>
            <a:ext cx="5021572" cy="3644348"/>
          </a:xfrm>
          <a:prstGeom prst="rect">
            <a:avLst/>
          </a:prstGeom>
        </p:spPr>
      </p:pic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90BE3F23-1008-C032-86FC-70A955FBD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483" y="2458278"/>
            <a:ext cx="4797724" cy="3644348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BA355848-E00A-793B-8316-B7885E0ECBC1}"/>
              </a:ext>
            </a:extLst>
          </p:cNvPr>
          <p:cNvSpPr/>
          <p:nvPr/>
        </p:nvSpPr>
        <p:spPr>
          <a:xfrm>
            <a:off x="5618922" y="4280451"/>
            <a:ext cx="792000" cy="396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A0F959-59D1-A782-CB8E-B064A5A4F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8025" y="1731893"/>
            <a:ext cx="10455954" cy="610043"/>
          </a:xfrm>
        </p:spPr>
        <p:txBody>
          <a:bodyPr>
            <a:normAutofit/>
          </a:bodyPr>
          <a:lstStyle/>
          <a:p>
            <a:r>
              <a:rPr lang="zh-CN" altLang="en-US" dirty="0"/>
              <a:t>分</a:t>
            </a:r>
            <a:r>
              <a:rPr lang="en-US" altLang="zh-CN" dirty="0"/>
              <a:t>——</a:t>
            </a:r>
            <a:r>
              <a:rPr lang="zh-CN" altLang="en-US" dirty="0"/>
              <a:t>先对点集根据</a:t>
            </a:r>
            <a:r>
              <a:rPr lang="en-US" altLang="zh-CN" dirty="0"/>
              <a:t>x</a:t>
            </a:r>
            <a:r>
              <a:rPr lang="zh-CN" altLang="en-US" dirty="0"/>
              <a:t>轴排序，然后用最中间的点将点集递归分成两部分</a:t>
            </a:r>
          </a:p>
        </p:txBody>
      </p:sp>
    </p:spTree>
    <p:extLst>
      <p:ext uri="{BB962C8B-B14F-4D97-AF65-F5344CB8AC3E}">
        <p14:creationId xmlns:p14="http://schemas.microsoft.com/office/powerpoint/2010/main" val="112235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6AC56-13CC-2765-3F8B-25530D38D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95" y="609600"/>
            <a:ext cx="10353762" cy="1261872"/>
          </a:xfrm>
        </p:spPr>
        <p:txBody>
          <a:bodyPr/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F3EAAE-E2E5-EF39-6843-1E96BB75B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9820466" cy="3622671"/>
          </a:xfrm>
        </p:spPr>
        <p:txBody>
          <a:bodyPr/>
          <a:lstStyle/>
          <a:p>
            <a:r>
              <a:rPr lang="zh-CN" altLang="en-US" dirty="0"/>
              <a:t>递归终止</a:t>
            </a:r>
            <a:r>
              <a:rPr lang="en-US" altLang="zh-CN" dirty="0"/>
              <a:t>——</a:t>
            </a:r>
            <a:r>
              <a:rPr lang="zh-CN" altLang="en-US" dirty="0"/>
              <a:t>点数较少的情况，直接计算出最近点对的距离并返回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405271-FCE5-9C72-7682-D4D97F0CCD4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7334" y="2830202"/>
            <a:ext cx="8577331" cy="3073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3381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B6BCD-8DAA-1E8B-564C-14E6DAD68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011" y="1940592"/>
            <a:ext cx="10960153" cy="4003008"/>
          </a:xfrm>
        </p:spPr>
        <p:txBody>
          <a:bodyPr>
            <a:normAutofit/>
          </a:bodyPr>
          <a:lstStyle/>
          <a:p>
            <a:r>
              <a:rPr lang="zh-CN" altLang="en-US" dirty="0"/>
              <a:t>合并</a:t>
            </a:r>
            <a:r>
              <a:rPr lang="en-US" altLang="zh-CN" dirty="0"/>
              <a:t>——</a:t>
            </a:r>
            <a:r>
              <a:rPr lang="zh-CN" altLang="en-US" dirty="0"/>
              <a:t>取两个子集中最近点对的距离记为</a:t>
            </a:r>
            <a:r>
              <a:rPr lang="en-US" altLang="zh-CN" dirty="0"/>
              <a:t>d</a:t>
            </a:r>
            <a:r>
              <a:rPr lang="zh-CN" altLang="en-US" dirty="0"/>
              <a:t>，在两个子集相邻处划分出一个宽为</a:t>
            </a:r>
            <a:r>
              <a:rPr lang="en-US" altLang="zh-CN" dirty="0"/>
              <a:t>2d</a:t>
            </a:r>
            <a:r>
              <a:rPr lang="zh-CN" altLang="en-US" dirty="0"/>
              <a:t>、中心在合并点集中心的区域，在该区域中找最近点对的距离记为</a:t>
            </a:r>
            <a:r>
              <a:rPr lang="en-US" altLang="zh-CN" dirty="0"/>
              <a:t>D</a:t>
            </a:r>
            <a:r>
              <a:rPr lang="zh-CN" altLang="en-US" dirty="0"/>
              <a:t>，返回该合并子集的最近点对距离</a:t>
            </a:r>
            <a:r>
              <a:rPr lang="en-US" altLang="zh-CN" dirty="0"/>
              <a:t>=min(d , D)</a:t>
            </a:r>
            <a:endParaRPr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01706B8-C205-3CF6-946B-1E4B67E6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95" y="609600"/>
            <a:ext cx="10353762" cy="1261872"/>
          </a:xfrm>
        </p:spPr>
        <p:txBody>
          <a:bodyPr/>
          <a:lstStyle/>
          <a:p>
            <a:r>
              <a:rPr lang="zh-CN" altLang="en-US" dirty="0"/>
              <a:t>分治法</a:t>
            </a:r>
          </a:p>
        </p:txBody>
      </p:sp>
    </p:spTree>
    <p:extLst>
      <p:ext uri="{BB962C8B-B14F-4D97-AF65-F5344CB8AC3E}">
        <p14:creationId xmlns:p14="http://schemas.microsoft.com/office/powerpoint/2010/main" val="1982008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5E33-D723-D589-4871-B0C9009B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7056A5-4283-2FF6-00EA-4E9298432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4" y="2076451"/>
            <a:ext cx="9926484" cy="640245"/>
          </a:xfrm>
        </p:spPr>
        <p:txBody>
          <a:bodyPr/>
          <a:lstStyle/>
          <a:p>
            <a:r>
              <a:rPr lang="zh-CN" altLang="en-US" dirty="0"/>
              <a:t>考虑跨两个点集的可能存在的最近点对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122503-697D-AF09-DD3F-9E17D68160B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3695" y="2848788"/>
            <a:ext cx="6416847" cy="3525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9056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5E33-D723-D589-4871-B0C9009B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7056A5-4283-2FF6-00EA-4E9298432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871472"/>
            <a:ext cx="10893894" cy="1680540"/>
          </a:xfrm>
        </p:spPr>
        <p:txBody>
          <a:bodyPr>
            <a:normAutofit/>
          </a:bodyPr>
          <a:lstStyle/>
          <a:p>
            <a:r>
              <a:rPr lang="zh-CN" altLang="en-US" dirty="0"/>
              <a:t>宽为</a:t>
            </a:r>
            <a:r>
              <a:rPr lang="en-US" altLang="zh-CN" dirty="0"/>
              <a:t>2d</a:t>
            </a:r>
            <a:r>
              <a:rPr lang="zh-CN" altLang="en-US" dirty="0"/>
              <a:t>、中心在合并点集中心的区域将相距大于</a:t>
            </a:r>
            <a:r>
              <a:rPr lang="en-US" altLang="zh-CN" dirty="0"/>
              <a:t>d</a:t>
            </a:r>
            <a:r>
              <a:rPr lang="zh-CN" altLang="en-US" dirty="0"/>
              <a:t>的跨点集的点对排除在外，减少搜索的数量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5EE7B6-1447-54BA-59FB-C3F056B20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658" y="2716696"/>
            <a:ext cx="3298756" cy="381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08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81410-92CB-B261-A557-95D1AD690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分治法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64995A0-DBEA-57A2-B559-3108C97484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49881" y="2132292"/>
            <a:ext cx="4444818" cy="4622934"/>
          </a:xfr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D533E6-A85F-FAB2-4ABA-9F14050E0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3795" y="2076451"/>
            <a:ext cx="4856841" cy="3622672"/>
          </a:xfrm>
        </p:spPr>
        <p:txBody>
          <a:bodyPr/>
          <a:lstStyle/>
          <a:p>
            <a:r>
              <a:rPr lang="zh-CN" altLang="en-US" dirty="0"/>
              <a:t>伪代码：</a:t>
            </a:r>
          </a:p>
        </p:txBody>
      </p:sp>
    </p:spTree>
    <p:extLst>
      <p:ext uri="{BB962C8B-B14F-4D97-AF65-F5344CB8AC3E}">
        <p14:creationId xmlns:p14="http://schemas.microsoft.com/office/powerpoint/2010/main" val="225005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5E33-D723-D589-4871-B0C9009B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7056A5-4283-2FF6-00EA-4E9298432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3" y="2076451"/>
            <a:ext cx="10734867" cy="640245"/>
          </a:xfrm>
        </p:spPr>
        <p:txBody>
          <a:bodyPr>
            <a:normAutofit/>
          </a:bodyPr>
          <a:lstStyle/>
          <a:p>
            <a:r>
              <a:rPr lang="zh-CN" altLang="en-US" dirty="0"/>
              <a:t>宽为</a:t>
            </a:r>
            <a:r>
              <a:rPr lang="en-US" altLang="zh-CN" dirty="0"/>
              <a:t>2d</a:t>
            </a:r>
            <a:r>
              <a:rPr lang="zh-CN" altLang="en-US" dirty="0"/>
              <a:t>、中心在合并点集中心的区域记为</a:t>
            </a:r>
            <a:r>
              <a:rPr lang="en-US" altLang="zh-CN" dirty="0"/>
              <a:t>Y</a:t>
            </a:r>
            <a:r>
              <a:rPr lang="zh-CN" altLang="en-US" dirty="0"/>
              <a:t>，如何在</a:t>
            </a:r>
            <a:r>
              <a:rPr lang="en-US" altLang="zh-CN" dirty="0"/>
              <a:t>Y</a:t>
            </a:r>
            <a:r>
              <a:rPr lang="zh-CN" altLang="en-US" dirty="0"/>
              <a:t>中快速找出最近点对？</a:t>
            </a:r>
          </a:p>
        </p:txBody>
      </p:sp>
    </p:spTree>
    <p:extLst>
      <p:ext uri="{BB962C8B-B14F-4D97-AF65-F5344CB8AC3E}">
        <p14:creationId xmlns:p14="http://schemas.microsoft.com/office/powerpoint/2010/main" val="1041800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5E33-D723-D589-4871-B0C9009B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7056A5-4283-2FF6-00EA-4E9298432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669161"/>
            <a:ext cx="10708364" cy="1017932"/>
          </a:xfrm>
        </p:spPr>
        <p:txBody>
          <a:bodyPr>
            <a:normAutofit/>
          </a:bodyPr>
          <a:lstStyle/>
          <a:p>
            <a:r>
              <a:rPr lang="zh-CN" altLang="en-US" dirty="0"/>
              <a:t>策略一：将</a:t>
            </a:r>
            <a:r>
              <a:rPr lang="en-US" altLang="zh-CN" dirty="0"/>
              <a:t>Y</a:t>
            </a:r>
            <a:r>
              <a:rPr lang="zh-CN" altLang="en-US" dirty="0"/>
              <a:t>根据中位线分为左右</a:t>
            </a:r>
            <a:r>
              <a:rPr lang="en-US" altLang="zh-CN" dirty="0"/>
              <a:t>Y1</a:t>
            </a:r>
            <a:r>
              <a:rPr lang="zh-CN" altLang="en-US" dirty="0"/>
              <a:t>和</a:t>
            </a:r>
            <a:r>
              <a:rPr lang="en-US" altLang="zh-CN" dirty="0"/>
              <a:t>Y2</a:t>
            </a:r>
            <a:r>
              <a:rPr lang="zh-CN" altLang="en-US" dirty="0"/>
              <a:t>两个区域，计算每个</a:t>
            </a:r>
            <a:r>
              <a:rPr lang="en-US" altLang="zh-CN" dirty="0"/>
              <a:t>Y1</a:t>
            </a:r>
            <a:r>
              <a:rPr lang="zh-CN" altLang="en-US" dirty="0"/>
              <a:t>中的点和每个</a:t>
            </a:r>
            <a:r>
              <a:rPr lang="en-US" altLang="zh-CN" dirty="0"/>
              <a:t>Y2</a:t>
            </a:r>
            <a:r>
              <a:rPr lang="zh-CN" altLang="en-US" dirty="0"/>
              <a:t>中的点的距离，距离最短的点对为最近点对</a:t>
            </a:r>
          </a:p>
        </p:txBody>
      </p:sp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1F53DC93-9D95-AA10-C6B1-A453699BD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966" y="2615867"/>
            <a:ext cx="7827420" cy="401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0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5E33-D723-D589-4871-B0C9009B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7056A5-4283-2FF6-00EA-4E9298432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669161"/>
            <a:ext cx="10708364" cy="1017932"/>
          </a:xfrm>
        </p:spPr>
        <p:txBody>
          <a:bodyPr>
            <a:normAutofit/>
          </a:bodyPr>
          <a:lstStyle/>
          <a:p>
            <a:r>
              <a:rPr lang="zh-CN" altLang="en-US" dirty="0"/>
              <a:t>策略一复杂度分析：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FCB2A1-1AF1-E8AE-42C0-1ACED863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12" y="2509837"/>
            <a:ext cx="11753850" cy="1838325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585C930-4368-E0AC-97B9-0CFC1483C90D}"/>
              </a:ext>
            </a:extLst>
          </p:cNvPr>
          <p:cNvSpPr txBox="1">
            <a:spLocks/>
          </p:cNvSpPr>
          <p:nvPr/>
        </p:nvSpPr>
        <p:spPr>
          <a:xfrm>
            <a:off x="5313516" y="4404674"/>
            <a:ext cx="6878484" cy="10179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CN" dirty="0"/>
              <a:t>——</a:t>
            </a:r>
            <a:r>
              <a:rPr lang="zh-CN" altLang="en-US" dirty="0"/>
              <a:t>摘自</a:t>
            </a:r>
            <a:r>
              <a:rPr lang="en-US" altLang="zh-CN" dirty="0"/>
              <a:t>《</a:t>
            </a:r>
            <a:r>
              <a:rPr lang="zh-CN" altLang="en-US" dirty="0"/>
              <a:t>数据结构与算法分析</a:t>
            </a:r>
            <a:r>
              <a:rPr lang="en-US" altLang="zh-CN" dirty="0"/>
              <a:t>-C</a:t>
            </a:r>
            <a:r>
              <a:rPr lang="zh-CN" altLang="en-US" dirty="0"/>
              <a:t>语言描述</a:t>
            </a:r>
            <a:r>
              <a:rPr lang="en-US" altLang="zh-CN" dirty="0"/>
              <a:t>》P280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6604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E6498-AD92-7DEA-EEDA-1D59C049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0415472-AFC1-9B00-F5E4-8BF4399823D1}"/>
              </a:ext>
            </a:extLst>
          </p:cNvPr>
          <p:cNvSpPr txBox="1">
            <a:spLocks/>
          </p:cNvSpPr>
          <p:nvPr/>
        </p:nvSpPr>
        <p:spPr>
          <a:xfrm>
            <a:off x="1712696" y="1939667"/>
            <a:ext cx="8442922" cy="362267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对于平面上给定的</a:t>
            </a:r>
            <a:r>
              <a:rPr lang="en-US" altLang="zh-CN" dirty="0"/>
              <a:t>N</a:t>
            </a:r>
            <a:r>
              <a:rPr lang="zh-CN" altLang="en-US" dirty="0"/>
              <a:t>个随机点，给出所有点对中的最短距离，分别用蛮力法和分治法解决。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3738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5E33-D723-D589-4871-B0C9009B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395" y="64406"/>
            <a:ext cx="10353762" cy="1261872"/>
          </a:xfrm>
        </p:spPr>
        <p:txBody>
          <a:bodyPr/>
          <a:lstStyle/>
          <a:p>
            <a:r>
              <a:rPr lang="zh-CN" altLang="en-US" dirty="0"/>
              <a:t>分治法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7056A5-4283-2FF6-00EA-4E9298432B3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47534" y="1125822"/>
                <a:ext cx="10774624" cy="214746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策略一复杂度分析：</a:t>
                </a:r>
                <a:endParaRPr lang="en-US" altLang="zh-CN" dirty="0"/>
              </a:p>
              <a:p>
                <a:pPr marL="36900" indent="0">
                  <a:buNone/>
                </a:pPr>
                <a:r>
                  <a:rPr lang="en-US" altLang="zh-CN" dirty="0"/>
                  <a:t>		1</a:t>
                </a:r>
                <a:r>
                  <a:rPr lang="zh-CN" altLang="en-US" dirty="0"/>
                  <a:t>、分治前对点集的排序</a:t>
                </a:r>
                <a14:m>
                  <m:oMath xmlns:m="http://schemas.openxmlformats.org/officeDocument/2006/math">
                    <m:r>
                      <a:rPr lang="zh-CN" altLang="en-US" i="1">
                        <a:effectLst/>
                        <a:latin typeface="Cambria Math" panose="02040503050406030204" pitchFamily="18" charset="0"/>
                      </a:rPr>
                      <m:t>时间复杂度</m:t>
                    </m:r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l-GR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36900" indent="0">
                  <a:buNone/>
                </a:pPr>
                <a:r>
                  <a:rPr lang="en-US" altLang="zh-CN" dirty="0"/>
                  <a:t>		2</a:t>
                </a:r>
                <a:r>
                  <a:rPr lang="zh-CN" altLang="en-US" dirty="0"/>
                  <a:t>、合并的</a:t>
                </a:r>
                <a14:m>
                  <m:oMath xmlns:m="http://schemas.openxmlformats.org/officeDocument/2006/math">
                    <m:r>
                      <a:rPr lang="zh-CN" altLang="en-US" i="1">
                        <a:effectLst/>
                        <a:latin typeface="Cambria Math" panose="02040503050406030204" pitchFamily="18" charset="0"/>
                      </a:rPr>
                      <m:t>时间复杂度</m:t>
                    </m:r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zh-CN" alt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l-GR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36900" indent="0">
                  <a:buNone/>
                </a:pPr>
                <a:r>
                  <a:rPr lang="en-US" altLang="zh-CN" dirty="0"/>
                  <a:t>			</a:t>
                </a:r>
                <a:r>
                  <a:rPr lang="zh-CN" altLang="en-US" dirty="0"/>
                  <a:t>递推公式为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zh-CN" i="1">
                        <a:effectLst/>
                        <a:latin typeface="Cambria Math" panose="02040503050406030204" pitchFamily="18" charset="0"/>
                      </a:rPr>
                      <m:t>2∗</m:t>
                    </m:r>
                    <m:r>
                      <a:rPr lang="pt-BR" altLang="zh-CN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i="1">
                        <a:effectLst/>
                        <a:latin typeface="Cambria Math" panose="02040503050406030204" pitchFamily="18" charset="0"/>
                      </a:rPr>
                      <m:t>/2)+</m:t>
                    </m:r>
                    <m:r>
                      <a:rPr lang="pt-BR" altLang="zh-CN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，通过递归树得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l-GR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7056A5-4283-2FF6-00EA-4E9298432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47534" y="1125822"/>
                <a:ext cx="10774624" cy="214746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24967075-C2FB-3A63-E855-6AF6B9615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3" y="3273287"/>
            <a:ext cx="5313616" cy="2975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0CDEF83-2B16-35B0-B10D-B1D380B2D3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795" y="6248400"/>
                <a:ext cx="10572632" cy="673559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zh-CN" altLang="en-US">
                        <a:effectLst/>
                        <a:latin typeface="Cambria Math" panose="02040503050406030204" pitchFamily="18" charset="0"/>
                      </a:rPr>
                      <m:t>综上</m:t>
                    </m:r>
                    <m:r>
                      <a:rPr lang="zh-CN" altLang="en-US" i="1" smtClean="0">
                        <a:effectLst/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>
                        <a:effectLst/>
                        <a:latin typeface="Cambria Math" panose="02040503050406030204" pitchFamily="18" charset="0"/>
                      </a:rPr>
                      <m:t>整个</m:t>
                    </m:r>
                    <m:r>
                      <a:rPr lang="zh-CN" altLang="en-US" i="1" smtClean="0">
                        <a:effectLst/>
                        <a:latin typeface="Cambria Math" panose="02040503050406030204" pitchFamily="18" charset="0"/>
                      </a:rPr>
                      <m:t>算法</m:t>
                    </m:r>
                    <m:r>
                      <a:rPr lang="zh-CN" altLang="en-US" i="1">
                        <a:effectLst/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i="1" smtClean="0">
                        <a:effectLst/>
                        <a:latin typeface="Cambria Math" panose="02040503050406030204" pitchFamily="18" charset="0"/>
                      </a:rPr>
                      <m:t>时间</m:t>
                    </m:r>
                    <m:r>
                      <a:rPr lang="zh-CN" altLang="en-US" i="1">
                        <a:effectLst/>
                        <a:latin typeface="Cambria Math" panose="02040503050406030204" pitchFamily="18" charset="0"/>
                      </a:rPr>
                      <m:t>复杂度</m:t>
                    </m:r>
                    <m:r>
                      <a:rPr lang="zh-CN" altLang="en-US" i="1" smtClean="0">
                        <a:effectLst/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0CDEF83-2B16-35B0-B10D-B1D380B2D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6248400"/>
                <a:ext cx="10572632" cy="6735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456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88708-11D6-39E4-FE9E-C8B026A21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94666"/>
            <a:ext cx="10353762" cy="1261872"/>
          </a:xfrm>
        </p:spPr>
        <p:txBody>
          <a:bodyPr>
            <a:normAutofit/>
          </a:bodyPr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8B9580-7948-DEE9-27B3-A0C650D89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9119" y="1784902"/>
            <a:ext cx="4856841" cy="3622671"/>
          </a:xfrm>
        </p:spPr>
        <p:txBody>
          <a:bodyPr/>
          <a:lstStyle/>
          <a:p>
            <a:r>
              <a:rPr lang="zh-CN" altLang="en-US" dirty="0"/>
              <a:t>策略一伪代码：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03386B-0D89-FD22-F919-B2F70EEB7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31" y="2838862"/>
            <a:ext cx="5436938" cy="226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0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88708-11D6-39E4-FE9E-C8B026A2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8B9580-7948-DEE9-27B3-A0C650D89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617664"/>
            <a:ext cx="4856841" cy="3622671"/>
          </a:xfrm>
        </p:spPr>
        <p:txBody>
          <a:bodyPr/>
          <a:lstStyle/>
          <a:p>
            <a:r>
              <a:rPr lang="zh-CN" altLang="en-US" dirty="0"/>
              <a:t>策略一正确性验证：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A9A949-2E0E-6F8C-E68A-4454E235A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431" y="2120349"/>
            <a:ext cx="5741138" cy="44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99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566C8-1873-814A-96A5-D9D0F805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B6BCD-8DAA-1E8B-564C-14E6DAD68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256" y="1635792"/>
            <a:ext cx="3466048" cy="507724"/>
          </a:xfrm>
        </p:spPr>
        <p:txBody>
          <a:bodyPr>
            <a:normAutofit/>
          </a:bodyPr>
          <a:lstStyle/>
          <a:p>
            <a:r>
              <a:rPr lang="zh-CN" altLang="en-US" dirty="0"/>
              <a:t>策略一性能分析：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CADBD84-7693-05E9-1DF9-EDDA650E7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184359"/>
              </p:ext>
            </p:extLst>
          </p:nvPr>
        </p:nvGraphicFramePr>
        <p:xfrm>
          <a:off x="502022" y="2468879"/>
          <a:ext cx="5415939" cy="4094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1178">
                  <a:extLst>
                    <a:ext uri="{9D8B030D-6E8A-4147-A177-3AD203B41FA5}">
                      <a16:colId xmlns:a16="http://schemas.microsoft.com/office/drawing/2014/main" val="2598009420"/>
                    </a:ext>
                  </a:extLst>
                </a:gridCol>
                <a:gridCol w="1803137">
                  <a:extLst>
                    <a:ext uri="{9D8B030D-6E8A-4147-A177-3AD203B41FA5}">
                      <a16:colId xmlns:a16="http://schemas.microsoft.com/office/drawing/2014/main" val="3463308684"/>
                    </a:ext>
                  </a:extLst>
                </a:gridCol>
                <a:gridCol w="1811624">
                  <a:extLst>
                    <a:ext uri="{9D8B030D-6E8A-4147-A177-3AD203B41FA5}">
                      <a16:colId xmlns:a16="http://schemas.microsoft.com/office/drawing/2014/main" val="4024604460"/>
                    </a:ext>
                  </a:extLst>
                </a:gridCol>
              </a:tblGrid>
              <a:tr h="654216">
                <a:tc>
                  <a:txBody>
                    <a:bodyPr/>
                    <a:lstStyle/>
                    <a:p>
                      <a:pPr algn="ctr"/>
                      <a:r>
                        <a:rPr lang="zh-CN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数据规模</a:t>
                      </a:r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b="0" kern="12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分治法策略一实际运行时间</a:t>
                      </a:r>
                      <a:r>
                        <a:rPr lang="en-US" sz="1800" b="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sz="1800" b="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sz="1800" b="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sz="1800" b="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sz="1800" b="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b="0" kern="12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分治法策略一理论运行时间</a:t>
                      </a:r>
                      <a:r>
                        <a:rPr lang="en-US" sz="1800" b="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sz="1800" b="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sz="1800" b="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sz="1800" b="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sz="1800" b="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7941987"/>
                  </a:ext>
                </a:extLst>
              </a:tr>
              <a:tr h="327108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0.069600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0.069600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5916638"/>
                  </a:ext>
                </a:extLst>
              </a:tr>
              <a:tr h="327108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0.149800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0.147581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7782700"/>
                  </a:ext>
                </a:extLst>
              </a:tr>
              <a:tr h="327108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0.248600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0.228725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8173503"/>
                  </a:ext>
                </a:extLst>
              </a:tr>
              <a:tr h="327108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400000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0.346200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0.311923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1539328"/>
                  </a:ext>
                </a:extLst>
              </a:tr>
              <a:tr h="327108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0.464600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0.396648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4695111"/>
                  </a:ext>
                </a:extLst>
              </a:tr>
              <a:tr h="327108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600000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0.564800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0.482591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1947986"/>
                  </a:ext>
                </a:extLst>
              </a:tr>
              <a:tr h="327108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700000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0.671400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0.569546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154498"/>
                  </a:ext>
                </a:extLst>
              </a:tr>
              <a:tr h="327108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800000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0.797800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0.657368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0871290"/>
                  </a:ext>
                </a:extLst>
              </a:tr>
              <a:tr h="327108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900000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0.918800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0.745948</a:t>
                      </a:r>
                      <a:endParaRPr lang="zh-CN" sz="1800" b="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747289"/>
                  </a:ext>
                </a:extLst>
              </a:tr>
              <a:tr h="327108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1.059000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0.835200</a:t>
                      </a:r>
                      <a:endParaRPr lang="zh-CN" sz="1800" b="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5175882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38D3091F-1441-B669-AD7D-ACC4A8D30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77" y="3352800"/>
            <a:ext cx="5408037" cy="321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31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5E33-D723-D589-4871-B0C9009B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7056A5-4283-2FF6-00EA-4E9298432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442" y="1791744"/>
            <a:ext cx="10956132" cy="1435160"/>
          </a:xfrm>
        </p:spPr>
        <p:txBody>
          <a:bodyPr>
            <a:normAutofit/>
          </a:bodyPr>
          <a:lstStyle/>
          <a:p>
            <a:r>
              <a:rPr lang="zh-CN" altLang="en-US" dirty="0"/>
              <a:t>策略二：将</a:t>
            </a:r>
            <a:r>
              <a:rPr lang="en-US" altLang="zh-CN" dirty="0"/>
              <a:t>Y</a:t>
            </a:r>
            <a:r>
              <a:rPr lang="zh-CN" altLang="en-US" dirty="0"/>
              <a:t>根据中位线分为左右</a:t>
            </a:r>
            <a:r>
              <a:rPr lang="en-US" altLang="zh-CN" dirty="0"/>
              <a:t>Y1</a:t>
            </a:r>
            <a:r>
              <a:rPr lang="zh-CN" altLang="en-US" dirty="0"/>
              <a:t>和</a:t>
            </a:r>
            <a:r>
              <a:rPr lang="en-US" altLang="zh-CN" dirty="0"/>
              <a:t>Y2</a:t>
            </a:r>
            <a:r>
              <a:rPr lang="zh-CN" altLang="en-US" dirty="0"/>
              <a:t>两个区域，对</a:t>
            </a:r>
            <a:r>
              <a:rPr lang="en-US" altLang="zh-CN" dirty="0"/>
              <a:t>Y1</a:t>
            </a:r>
            <a:r>
              <a:rPr lang="zh-CN" altLang="en-US" dirty="0"/>
              <a:t>和</a:t>
            </a:r>
            <a:r>
              <a:rPr lang="en-US" altLang="zh-CN" dirty="0"/>
              <a:t>Y2</a:t>
            </a:r>
            <a:r>
              <a:rPr lang="zh-CN" altLang="en-US" dirty="0"/>
              <a:t>根据</a:t>
            </a:r>
            <a:r>
              <a:rPr lang="en-US" altLang="zh-CN" dirty="0"/>
              <a:t>Y</a:t>
            </a:r>
            <a:r>
              <a:rPr lang="zh-CN" altLang="en-US" dirty="0"/>
              <a:t>轴进行排序，计算每个</a:t>
            </a:r>
            <a:r>
              <a:rPr lang="en-US" altLang="zh-CN" dirty="0"/>
              <a:t>Y1</a:t>
            </a:r>
            <a:r>
              <a:rPr lang="zh-CN" altLang="en-US" dirty="0"/>
              <a:t>中的点和位于特定区域内</a:t>
            </a:r>
            <a:r>
              <a:rPr lang="en-US" altLang="zh-CN" dirty="0"/>
              <a:t>Y2</a:t>
            </a:r>
            <a:r>
              <a:rPr lang="zh-CN" altLang="en-US" dirty="0"/>
              <a:t>中的点的距离（从</a:t>
            </a:r>
            <a:r>
              <a:rPr lang="en-US" altLang="zh-CN" dirty="0"/>
              <a:t>0</a:t>
            </a:r>
            <a:r>
              <a:rPr lang="zh-CN" altLang="en-US" dirty="0"/>
              <a:t>开始遍历</a:t>
            </a:r>
            <a:r>
              <a:rPr lang="en-US" altLang="zh-CN" dirty="0"/>
              <a:t>Y2</a:t>
            </a:r>
            <a:r>
              <a:rPr lang="zh-CN" altLang="en-US" dirty="0"/>
              <a:t>），距离最短的点对为最近点对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80216C-BBA0-E638-95D7-7341DE64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186" y="2923874"/>
            <a:ext cx="3700979" cy="354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0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5E33-D723-D589-4871-B0C9009B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7056A5-4283-2FF6-00EA-4E9298432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442" y="1791744"/>
            <a:ext cx="10956131" cy="109060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策略二：将</a:t>
            </a:r>
            <a:r>
              <a:rPr lang="en-US" altLang="zh-CN" dirty="0"/>
              <a:t>Y</a:t>
            </a:r>
            <a:r>
              <a:rPr lang="zh-CN" altLang="en-US" dirty="0"/>
              <a:t>根据中位线分为左右</a:t>
            </a:r>
            <a:r>
              <a:rPr lang="en-US" altLang="zh-CN" dirty="0"/>
              <a:t>Y1</a:t>
            </a:r>
            <a:r>
              <a:rPr lang="zh-CN" altLang="en-US" dirty="0"/>
              <a:t>和</a:t>
            </a:r>
            <a:r>
              <a:rPr lang="en-US" altLang="zh-CN" dirty="0"/>
              <a:t>Y2</a:t>
            </a:r>
            <a:r>
              <a:rPr lang="zh-CN" altLang="en-US" dirty="0"/>
              <a:t>两个区域，对</a:t>
            </a:r>
            <a:r>
              <a:rPr lang="en-US" altLang="zh-CN" dirty="0"/>
              <a:t>Y1</a:t>
            </a:r>
            <a:r>
              <a:rPr lang="zh-CN" altLang="en-US" dirty="0"/>
              <a:t>和</a:t>
            </a:r>
            <a:r>
              <a:rPr lang="en-US" altLang="zh-CN" dirty="0"/>
              <a:t>Y2</a:t>
            </a:r>
            <a:r>
              <a:rPr lang="zh-CN" altLang="en-US" dirty="0"/>
              <a:t>根据</a:t>
            </a:r>
            <a:r>
              <a:rPr lang="en-US" altLang="zh-CN" dirty="0"/>
              <a:t>Y</a:t>
            </a:r>
            <a:r>
              <a:rPr lang="zh-CN" altLang="en-US" dirty="0"/>
              <a:t>轴进行排序，计算每个</a:t>
            </a:r>
            <a:r>
              <a:rPr lang="en-US" altLang="zh-CN" dirty="0"/>
              <a:t>Y1</a:t>
            </a:r>
            <a:r>
              <a:rPr lang="zh-CN" altLang="en-US" dirty="0"/>
              <a:t>中的点和位于特定区域内</a:t>
            </a:r>
            <a:r>
              <a:rPr lang="en-US" altLang="zh-CN" dirty="0"/>
              <a:t>Y2</a:t>
            </a:r>
            <a:r>
              <a:rPr lang="zh-CN" altLang="en-US" dirty="0"/>
              <a:t>中的点的距离（从</a:t>
            </a:r>
            <a:r>
              <a:rPr lang="en-US" altLang="zh-CN" dirty="0"/>
              <a:t>0</a:t>
            </a:r>
            <a:r>
              <a:rPr lang="zh-CN" altLang="en-US" dirty="0"/>
              <a:t>开始遍历</a:t>
            </a:r>
            <a:r>
              <a:rPr lang="en-US" altLang="zh-CN" dirty="0"/>
              <a:t>Y2</a:t>
            </a:r>
            <a:r>
              <a:rPr lang="zh-CN" altLang="en-US" dirty="0"/>
              <a:t>），距离最短的点对为最近点对</a:t>
            </a:r>
          </a:p>
        </p:txBody>
      </p:sp>
      <p:pic>
        <p:nvPicPr>
          <p:cNvPr id="4" name="图片 3" descr="图表, 散点图&#10;&#10;描述已自动生成">
            <a:extLst>
              <a:ext uri="{FF2B5EF4-FFF2-40B4-BE49-F238E27FC236}">
                <a16:creationId xmlns:a16="http://schemas.microsoft.com/office/drawing/2014/main" id="{6EA02D25-A581-B6BD-62B5-141B1C1E2F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23" y="3053616"/>
            <a:ext cx="6437678" cy="3669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5147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5E33-D723-D589-4871-B0C9009B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7056A5-4283-2FF6-00EA-4E9298432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442" y="1791744"/>
            <a:ext cx="10956131" cy="109723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策略二：将</a:t>
            </a:r>
            <a:r>
              <a:rPr lang="en-US" altLang="zh-CN" dirty="0"/>
              <a:t>Y</a:t>
            </a:r>
            <a:r>
              <a:rPr lang="zh-CN" altLang="en-US" dirty="0"/>
              <a:t>根据中位线分为左右</a:t>
            </a:r>
            <a:r>
              <a:rPr lang="en-US" altLang="zh-CN" dirty="0"/>
              <a:t>Y1</a:t>
            </a:r>
            <a:r>
              <a:rPr lang="zh-CN" altLang="en-US" dirty="0"/>
              <a:t>和</a:t>
            </a:r>
            <a:r>
              <a:rPr lang="en-US" altLang="zh-CN" dirty="0"/>
              <a:t>Y2</a:t>
            </a:r>
            <a:r>
              <a:rPr lang="zh-CN" altLang="en-US" dirty="0"/>
              <a:t>两个区域，对</a:t>
            </a:r>
            <a:r>
              <a:rPr lang="en-US" altLang="zh-CN" dirty="0"/>
              <a:t>Y1</a:t>
            </a:r>
            <a:r>
              <a:rPr lang="zh-CN" altLang="en-US" dirty="0"/>
              <a:t>和</a:t>
            </a:r>
            <a:r>
              <a:rPr lang="en-US" altLang="zh-CN" dirty="0"/>
              <a:t>Y2</a:t>
            </a:r>
            <a:r>
              <a:rPr lang="zh-CN" altLang="en-US" dirty="0"/>
              <a:t>根据</a:t>
            </a:r>
            <a:r>
              <a:rPr lang="en-US" altLang="zh-CN" dirty="0"/>
              <a:t>Y</a:t>
            </a:r>
            <a:r>
              <a:rPr lang="zh-CN" altLang="en-US" dirty="0"/>
              <a:t>轴进行排序，计算每个</a:t>
            </a:r>
            <a:r>
              <a:rPr lang="en-US" altLang="zh-CN" dirty="0"/>
              <a:t>Y1</a:t>
            </a:r>
            <a:r>
              <a:rPr lang="zh-CN" altLang="en-US" dirty="0"/>
              <a:t>中的点和位于特定区域内</a:t>
            </a:r>
            <a:r>
              <a:rPr lang="en-US" altLang="zh-CN" dirty="0"/>
              <a:t>Y2</a:t>
            </a:r>
            <a:r>
              <a:rPr lang="zh-CN" altLang="en-US" dirty="0"/>
              <a:t>中的点的距离（从</a:t>
            </a:r>
            <a:r>
              <a:rPr lang="en-US" altLang="zh-CN" dirty="0"/>
              <a:t>0</a:t>
            </a:r>
            <a:r>
              <a:rPr lang="zh-CN" altLang="en-US" dirty="0"/>
              <a:t>开始遍历</a:t>
            </a:r>
            <a:r>
              <a:rPr lang="en-US" altLang="zh-CN" dirty="0"/>
              <a:t>Y2</a:t>
            </a:r>
            <a:r>
              <a:rPr lang="zh-CN" altLang="en-US" dirty="0"/>
              <a:t>），距离最短的点对为最近点对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0AD32C-0335-BC67-9A1C-876D3F6717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052" y="2975771"/>
            <a:ext cx="6152812" cy="3584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6624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5E33-D723-D589-4871-B0C9009B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7056A5-4283-2FF6-00EA-4E9298432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669161"/>
            <a:ext cx="10708364" cy="1017932"/>
          </a:xfrm>
        </p:spPr>
        <p:txBody>
          <a:bodyPr>
            <a:normAutofit/>
          </a:bodyPr>
          <a:lstStyle/>
          <a:p>
            <a:r>
              <a:rPr lang="zh-CN" altLang="en-US" dirty="0"/>
              <a:t>框内搜索点数</a:t>
            </a:r>
            <a:r>
              <a:rPr lang="en-US" altLang="zh-CN" dirty="0"/>
              <a:t>——</a:t>
            </a:r>
            <a:r>
              <a:rPr lang="zh-CN" altLang="en-US" dirty="0"/>
              <a:t>至多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2CADFB-1E95-622D-726F-01AD8550F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783" y="2527205"/>
            <a:ext cx="7354957" cy="360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95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5E33-D723-D589-4871-B0C9009B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7056A5-4283-2FF6-00EA-4E9298432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669161"/>
            <a:ext cx="10708364" cy="1017932"/>
          </a:xfrm>
        </p:spPr>
        <p:txBody>
          <a:bodyPr>
            <a:normAutofit/>
          </a:bodyPr>
          <a:lstStyle/>
          <a:p>
            <a:r>
              <a:rPr lang="zh-CN" altLang="en-US" dirty="0"/>
              <a:t>框内搜索点数</a:t>
            </a:r>
            <a:r>
              <a:rPr lang="en-US" altLang="zh-CN" dirty="0"/>
              <a:t>——</a:t>
            </a:r>
            <a:r>
              <a:rPr lang="zh-CN" altLang="en-US" dirty="0"/>
              <a:t>至多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</a:p>
        </p:txBody>
      </p:sp>
      <p:pic>
        <p:nvPicPr>
          <p:cNvPr id="5" name="图片 4" descr="图示&#10;&#10;低可信度描述已自动生成">
            <a:extLst>
              <a:ext uri="{FF2B5EF4-FFF2-40B4-BE49-F238E27FC236}">
                <a16:creationId xmlns:a16="http://schemas.microsoft.com/office/drawing/2014/main" id="{E47C715C-062F-01BB-FAA4-B6FD6A1C8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746" y="2478616"/>
            <a:ext cx="6365859" cy="40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09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5E33-D723-D589-4871-B0C9009B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04" y="64406"/>
            <a:ext cx="10353762" cy="1261872"/>
          </a:xfrm>
        </p:spPr>
        <p:txBody>
          <a:bodyPr/>
          <a:lstStyle/>
          <a:p>
            <a:r>
              <a:rPr lang="zh-CN" altLang="en-US" dirty="0"/>
              <a:t>分治法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7056A5-4283-2FF6-00EA-4E9298432B3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47534" y="1125822"/>
                <a:ext cx="10774624" cy="214746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zh-CN" altLang="en-US" dirty="0"/>
                  <a:t>策略二复杂度分析：</a:t>
                </a:r>
                <a:endParaRPr lang="en-US" altLang="zh-CN" dirty="0"/>
              </a:p>
              <a:p>
                <a:pPr marL="36900" indent="0">
                  <a:buNone/>
                </a:pPr>
                <a:r>
                  <a:rPr lang="en-US" altLang="zh-CN" dirty="0"/>
                  <a:t>		1</a:t>
                </a:r>
                <a:r>
                  <a:rPr lang="zh-CN" altLang="en-US" dirty="0"/>
                  <a:t>、分治前对点集的排序</a:t>
                </a:r>
                <a14:m>
                  <m:oMath xmlns:m="http://schemas.openxmlformats.org/officeDocument/2006/math">
                    <m:r>
                      <a:rPr lang="zh-CN" altLang="en-US" i="1">
                        <a:effectLst/>
                        <a:latin typeface="Cambria Math" panose="02040503050406030204" pitchFamily="18" charset="0"/>
                      </a:rPr>
                      <m:t>时间复杂度</m:t>
                    </m:r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l-GR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36900" indent="0">
                  <a:buNone/>
                </a:pPr>
                <a:r>
                  <a:rPr lang="en-US" altLang="zh-CN" dirty="0"/>
                  <a:t>		2</a:t>
                </a:r>
                <a:r>
                  <a:rPr lang="zh-CN" altLang="en-US" dirty="0"/>
                  <a:t>、对</a:t>
                </a:r>
                <a:r>
                  <a:rPr lang="en-US" altLang="zh-CN" dirty="0"/>
                  <a:t>Y1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Y2</a:t>
                </a:r>
                <a:r>
                  <a:rPr lang="zh-CN" altLang="en-US" dirty="0"/>
                  <a:t>的排序时间复杂度为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l-GR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zh-CN" alt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m:rPr>
                        <m:sty m:val="p"/>
                      </m:rP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log</m:t>
                    </m:r>
                    <m:rad>
                      <m:radPr>
                        <m:degHide m:val="on"/>
                        <m:ctrlPr>
                          <a:rPr lang="zh-CN" alt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36900" indent="0">
                  <a:buNone/>
                </a:pPr>
                <a:r>
                  <a:rPr lang="en-US" altLang="zh-CN" dirty="0"/>
                  <a:t>		     </a:t>
                </a:r>
                <a:r>
                  <a:rPr lang="zh-CN" altLang="en-US" dirty="0"/>
                  <a:t>合并的</a:t>
                </a:r>
                <a14:m>
                  <m:oMath xmlns:m="http://schemas.openxmlformats.org/officeDocument/2006/math">
                    <m:r>
                      <a:rPr lang="zh-CN" altLang="en-US" i="1">
                        <a:effectLst/>
                        <a:latin typeface="Cambria Math" panose="02040503050406030204" pitchFamily="18" charset="0"/>
                      </a:rPr>
                      <m:t>时间复杂度</m:t>
                    </m:r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zh-CN" alt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l-GR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36900" indent="0">
                  <a:buNone/>
                </a:pPr>
                <a:r>
                  <a:rPr lang="en-US" altLang="zh-CN" dirty="0"/>
                  <a:t>		     </a:t>
                </a:r>
                <a:r>
                  <a:rPr lang="zh-CN" altLang="en-US" dirty="0"/>
                  <a:t>综上，递推公式为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zh-CN" i="1">
                        <a:effectLst/>
                        <a:latin typeface="Cambria Math" panose="02040503050406030204" pitchFamily="18" charset="0"/>
                      </a:rPr>
                      <m:t>2∗</m:t>
                    </m:r>
                    <m:r>
                      <a:rPr lang="pt-BR" altLang="zh-CN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i="1">
                        <a:effectLst/>
                        <a:latin typeface="Cambria Math" panose="02040503050406030204" pitchFamily="18" charset="0"/>
                      </a:rPr>
                      <m:t>/2)+</m:t>
                    </m:r>
                    <m:r>
                      <a:rPr lang="pt-BR" altLang="zh-CN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，通过递归树得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l-GR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7056A5-4283-2FF6-00EA-4E9298432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47534" y="1125822"/>
                <a:ext cx="10774624" cy="214746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24967075-C2FB-3A63-E855-6AF6B9615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38" y="3187545"/>
            <a:ext cx="5313616" cy="2975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0CDEF83-2B16-35B0-B10D-B1D380B2D3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795" y="6248400"/>
                <a:ext cx="10572632" cy="673559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zh-CN" altLang="en-US">
                        <a:effectLst/>
                        <a:latin typeface="Cambria Math" panose="02040503050406030204" pitchFamily="18" charset="0"/>
                      </a:rPr>
                      <m:t>综上</m:t>
                    </m:r>
                    <m:r>
                      <a:rPr lang="zh-CN" altLang="en-US" i="1" smtClean="0">
                        <a:effectLst/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>
                        <a:effectLst/>
                        <a:latin typeface="Cambria Math" panose="02040503050406030204" pitchFamily="18" charset="0"/>
                      </a:rPr>
                      <m:t>整个</m:t>
                    </m:r>
                    <m:r>
                      <a:rPr lang="zh-CN" altLang="en-US" i="1" smtClean="0">
                        <a:effectLst/>
                        <a:latin typeface="Cambria Math" panose="02040503050406030204" pitchFamily="18" charset="0"/>
                      </a:rPr>
                      <m:t>算法</m:t>
                    </m:r>
                    <m:r>
                      <a:rPr lang="zh-CN" altLang="en-US" i="1">
                        <a:effectLst/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i="1" smtClean="0">
                        <a:effectLst/>
                        <a:latin typeface="Cambria Math" panose="02040503050406030204" pitchFamily="18" charset="0"/>
                      </a:rPr>
                      <m:t>时间</m:t>
                    </m:r>
                    <m:r>
                      <a:rPr lang="zh-CN" altLang="en-US" i="1">
                        <a:effectLst/>
                        <a:latin typeface="Cambria Math" panose="02040503050406030204" pitchFamily="18" charset="0"/>
                      </a:rPr>
                      <m:t>复杂度</m:t>
                    </m:r>
                    <m:r>
                      <a:rPr lang="zh-CN" altLang="en-US" i="1" smtClean="0">
                        <a:effectLst/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0CDEF83-2B16-35B0-B10D-B1D380B2D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6248400"/>
                <a:ext cx="10572632" cy="6735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625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E6498-AD92-7DEA-EEDA-1D59C049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随机坐标点集的生成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F8C8D7-8AAF-4B22-0F60-03A5472A0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4104" y="2661842"/>
            <a:ext cx="1780950" cy="857248"/>
          </a:xfr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0415472-AFC1-9B00-F5E4-8BF4399823D1}"/>
              </a:ext>
            </a:extLst>
          </p:cNvPr>
          <p:cNvSpPr txBox="1">
            <a:spLocks/>
          </p:cNvSpPr>
          <p:nvPr/>
        </p:nvSpPr>
        <p:spPr>
          <a:xfrm>
            <a:off x="1712696" y="1939667"/>
            <a:ext cx="8442922" cy="362267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每个点的坐标由随机浮点数组成，</a:t>
            </a:r>
            <a:r>
              <a:rPr lang="en-US" altLang="zh-CN" dirty="0"/>
              <a:t>N</a:t>
            </a:r>
            <a:r>
              <a:rPr lang="zh-CN" altLang="en-US" dirty="0"/>
              <a:t>取</a:t>
            </a:r>
            <a:r>
              <a:rPr lang="en-US" altLang="zh-CN" dirty="0"/>
              <a:t>100000</a:t>
            </a:r>
            <a:r>
              <a:rPr lang="zh-CN" altLang="en-US" dirty="0"/>
              <a:t>到</a:t>
            </a:r>
            <a:r>
              <a:rPr lang="en-US" altLang="zh-CN" dirty="0"/>
              <a:t>1000000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66EC54-C569-ED73-A234-4CAE1E682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104" y="3658238"/>
            <a:ext cx="8204960" cy="229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96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88708-11D6-39E4-FE9E-C8B026A21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94666"/>
            <a:ext cx="10353762" cy="1261872"/>
          </a:xfrm>
        </p:spPr>
        <p:txBody>
          <a:bodyPr>
            <a:normAutofit/>
          </a:bodyPr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8B9580-7948-DEE9-27B3-A0C650D89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9119" y="1784902"/>
            <a:ext cx="4856841" cy="3622671"/>
          </a:xfrm>
        </p:spPr>
        <p:txBody>
          <a:bodyPr/>
          <a:lstStyle/>
          <a:p>
            <a:r>
              <a:rPr lang="zh-CN" altLang="en-US" dirty="0"/>
              <a:t>策略二伪代码：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0C511E-ECD8-1FC0-820C-CC2B77E88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356" y="2393072"/>
            <a:ext cx="6541419" cy="413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5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88708-11D6-39E4-FE9E-C8B026A2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8B9580-7948-DEE9-27B3-A0C650D89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617664"/>
            <a:ext cx="4856841" cy="3622671"/>
          </a:xfrm>
        </p:spPr>
        <p:txBody>
          <a:bodyPr/>
          <a:lstStyle/>
          <a:p>
            <a:r>
              <a:rPr lang="zh-CN" altLang="en-US" dirty="0"/>
              <a:t>策略二正确性验证：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697A99-FC88-94BB-FBFF-1971F1486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816" y="2126385"/>
            <a:ext cx="5626368" cy="450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93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566C8-1873-814A-96A5-D9D0F805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B6BCD-8DAA-1E8B-564C-14E6DAD68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256" y="1635792"/>
            <a:ext cx="3466048" cy="507724"/>
          </a:xfrm>
        </p:spPr>
        <p:txBody>
          <a:bodyPr>
            <a:normAutofit/>
          </a:bodyPr>
          <a:lstStyle/>
          <a:p>
            <a:r>
              <a:rPr lang="zh-CN" altLang="en-US" dirty="0"/>
              <a:t>策略二性能分析：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94B4B91-F5B7-7E10-8D1A-2BF190240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219386"/>
              </p:ext>
            </p:extLst>
          </p:nvPr>
        </p:nvGraphicFramePr>
        <p:xfrm>
          <a:off x="614665" y="2297843"/>
          <a:ext cx="5289177" cy="43642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9021">
                  <a:extLst>
                    <a:ext uri="{9D8B030D-6E8A-4147-A177-3AD203B41FA5}">
                      <a16:colId xmlns:a16="http://schemas.microsoft.com/office/drawing/2014/main" val="2948899802"/>
                    </a:ext>
                  </a:extLst>
                </a:gridCol>
                <a:gridCol w="1760934">
                  <a:extLst>
                    <a:ext uri="{9D8B030D-6E8A-4147-A177-3AD203B41FA5}">
                      <a16:colId xmlns:a16="http://schemas.microsoft.com/office/drawing/2014/main" val="175914457"/>
                    </a:ext>
                  </a:extLst>
                </a:gridCol>
                <a:gridCol w="1769222">
                  <a:extLst>
                    <a:ext uri="{9D8B030D-6E8A-4147-A177-3AD203B41FA5}">
                      <a16:colId xmlns:a16="http://schemas.microsoft.com/office/drawing/2014/main" val="276274648"/>
                    </a:ext>
                  </a:extLst>
                </a:gridCol>
              </a:tblGrid>
              <a:tr h="708259">
                <a:tc>
                  <a:txBody>
                    <a:bodyPr/>
                    <a:lstStyle/>
                    <a:p>
                      <a:pPr algn="ctr"/>
                      <a:r>
                        <a:rPr lang="zh-CN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数据规模</a:t>
                      </a:r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b="0" kern="12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分治法策略二实际运行时间</a:t>
                      </a:r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sz="1800" b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b="0" kern="12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分治法策略二理论运行时间</a:t>
                      </a:r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sz="1800" b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324716"/>
                  </a:ext>
                </a:extLst>
              </a:tr>
              <a:tr h="354129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0.073400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0.073400</a:t>
                      </a:r>
                      <a:endParaRPr lang="zh-CN" sz="1800" b="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9977368"/>
                  </a:ext>
                </a:extLst>
              </a:tr>
              <a:tr h="354129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0.149600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0.155638</a:t>
                      </a:r>
                      <a:endParaRPr lang="zh-CN" sz="1800" b="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427113"/>
                  </a:ext>
                </a:extLst>
              </a:tr>
              <a:tr h="354129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0.245400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0.241212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4844491"/>
                  </a:ext>
                </a:extLst>
              </a:tr>
              <a:tr h="354129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400000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0.316000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0.328953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0367631"/>
                  </a:ext>
                </a:extLst>
              </a:tr>
              <a:tr h="354129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0.438800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0.418304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5770771"/>
                  </a:ext>
                </a:extLst>
              </a:tr>
              <a:tr h="354129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600000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0.527400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0.508940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2025263"/>
                  </a:ext>
                </a:extLst>
              </a:tr>
              <a:tr h="354129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700000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0.596200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0.600642</a:t>
                      </a:r>
                      <a:endParaRPr lang="zh-CN" sz="1800" b="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8435708"/>
                  </a:ext>
                </a:extLst>
              </a:tr>
              <a:tr h="354129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800000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0.680600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0.693259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6975644"/>
                  </a:ext>
                </a:extLst>
              </a:tr>
              <a:tr h="354129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900000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0.799000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0.786675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2683110"/>
                  </a:ext>
                </a:extLst>
              </a:tr>
              <a:tr h="354129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0.924200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0.880800</a:t>
                      </a:r>
                      <a:endParaRPr lang="zh-CN" sz="1800" b="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2706875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AB6AB5B9-6D00-14D9-9F07-A29628386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899" y="3226904"/>
            <a:ext cx="5715181" cy="343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67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5E33-D723-D589-4871-B0C9009B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7056A5-4283-2FF6-00EA-4E9298432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443" y="1705604"/>
            <a:ext cx="10850115" cy="1448413"/>
          </a:xfrm>
        </p:spPr>
        <p:txBody>
          <a:bodyPr>
            <a:normAutofit/>
          </a:bodyPr>
          <a:lstStyle/>
          <a:p>
            <a:r>
              <a:rPr lang="zh-CN" altLang="en-US" dirty="0"/>
              <a:t>策略三：将</a:t>
            </a:r>
            <a:r>
              <a:rPr lang="en-US" altLang="zh-CN" dirty="0"/>
              <a:t>Y</a:t>
            </a:r>
            <a:r>
              <a:rPr lang="zh-CN" altLang="en-US" dirty="0"/>
              <a:t>根据中位线分为左右</a:t>
            </a:r>
            <a:r>
              <a:rPr lang="en-US" altLang="zh-CN" dirty="0"/>
              <a:t>Y1</a:t>
            </a:r>
            <a:r>
              <a:rPr lang="zh-CN" altLang="en-US" dirty="0"/>
              <a:t>和</a:t>
            </a:r>
            <a:r>
              <a:rPr lang="en-US" altLang="zh-CN" dirty="0"/>
              <a:t>Y2</a:t>
            </a:r>
            <a:r>
              <a:rPr lang="zh-CN" altLang="en-US" dirty="0"/>
              <a:t>两个区域，对</a:t>
            </a:r>
            <a:r>
              <a:rPr lang="en-US" altLang="zh-CN" dirty="0"/>
              <a:t>Y1</a:t>
            </a:r>
            <a:r>
              <a:rPr lang="zh-CN" altLang="en-US" dirty="0"/>
              <a:t>和</a:t>
            </a:r>
            <a:r>
              <a:rPr lang="en-US" altLang="zh-CN" dirty="0"/>
              <a:t>Y2</a:t>
            </a:r>
            <a:r>
              <a:rPr lang="zh-CN" altLang="en-US" dirty="0"/>
              <a:t>根据</a:t>
            </a:r>
            <a:r>
              <a:rPr lang="en-US" altLang="zh-CN" dirty="0"/>
              <a:t>Y</a:t>
            </a:r>
            <a:r>
              <a:rPr lang="zh-CN" altLang="en-US" dirty="0"/>
              <a:t>轴进行排序，计算每个</a:t>
            </a:r>
            <a:r>
              <a:rPr lang="en-US" altLang="zh-CN" dirty="0"/>
              <a:t>Y1</a:t>
            </a:r>
            <a:r>
              <a:rPr lang="zh-CN" altLang="en-US" dirty="0"/>
              <a:t>中的点和位于特定区域内</a:t>
            </a:r>
            <a:r>
              <a:rPr lang="en-US" altLang="zh-CN" dirty="0"/>
              <a:t>Y2</a:t>
            </a:r>
            <a:r>
              <a:rPr lang="zh-CN" altLang="en-US" dirty="0"/>
              <a:t>中的点的距离（从下界指针处开始遍历</a:t>
            </a:r>
            <a:r>
              <a:rPr lang="en-US" altLang="zh-CN" dirty="0"/>
              <a:t>Y2</a:t>
            </a:r>
            <a:r>
              <a:rPr lang="zh-CN" altLang="en-US" dirty="0"/>
              <a:t>），距离最短的点对为最近点对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6DE674-6AC4-52BA-26B1-FACDF4FDC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422" y="3018500"/>
            <a:ext cx="2464162" cy="372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5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5E33-D723-D589-4871-B0C9009B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7056A5-4283-2FF6-00EA-4E9298432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442" y="1791743"/>
            <a:ext cx="10850115" cy="1448413"/>
          </a:xfrm>
        </p:spPr>
        <p:txBody>
          <a:bodyPr>
            <a:normAutofit/>
          </a:bodyPr>
          <a:lstStyle/>
          <a:p>
            <a:r>
              <a:rPr lang="zh-CN" altLang="en-US" dirty="0"/>
              <a:t>策略三：将</a:t>
            </a:r>
            <a:r>
              <a:rPr lang="en-US" altLang="zh-CN" dirty="0"/>
              <a:t>Y</a:t>
            </a:r>
            <a:r>
              <a:rPr lang="zh-CN" altLang="en-US" dirty="0"/>
              <a:t>根据中位线分为左右</a:t>
            </a:r>
            <a:r>
              <a:rPr lang="en-US" altLang="zh-CN" dirty="0"/>
              <a:t>Y1</a:t>
            </a:r>
            <a:r>
              <a:rPr lang="zh-CN" altLang="en-US" dirty="0"/>
              <a:t>和</a:t>
            </a:r>
            <a:r>
              <a:rPr lang="en-US" altLang="zh-CN" dirty="0"/>
              <a:t>Y2</a:t>
            </a:r>
            <a:r>
              <a:rPr lang="zh-CN" altLang="en-US" dirty="0"/>
              <a:t>两个区域，对</a:t>
            </a:r>
            <a:r>
              <a:rPr lang="en-US" altLang="zh-CN" dirty="0"/>
              <a:t>Y1</a:t>
            </a:r>
            <a:r>
              <a:rPr lang="zh-CN" altLang="en-US" dirty="0"/>
              <a:t>和</a:t>
            </a:r>
            <a:r>
              <a:rPr lang="en-US" altLang="zh-CN" dirty="0"/>
              <a:t>Y2</a:t>
            </a:r>
            <a:r>
              <a:rPr lang="zh-CN" altLang="en-US" dirty="0"/>
              <a:t>根据</a:t>
            </a:r>
            <a:r>
              <a:rPr lang="en-US" altLang="zh-CN" dirty="0"/>
              <a:t>Y</a:t>
            </a:r>
            <a:r>
              <a:rPr lang="zh-CN" altLang="en-US" dirty="0"/>
              <a:t>轴进行排序，计算每个</a:t>
            </a:r>
            <a:r>
              <a:rPr lang="en-US" altLang="zh-CN" dirty="0"/>
              <a:t>Y1</a:t>
            </a:r>
            <a:r>
              <a:rPr lang="zh-CN" altLang="en-US" dirty="0"/>
              <a:t>中的点和位于特定区域内</a:t>
            </a:r>
            <a:r>
              <a:rPr lang="en-US" altLang="zh-CN" dirty="0"/>
              <a:t>Y2</a:t>
            </a:r>
            <a:r>
              <a:rPr lang="zh-CN" altLang="en-US" dirty="0"/>
              <a:t>中的点的距离（从下界指针处开始遍历</a:t>
            </a:r>
            <a:r>
              <a:rPr lang="en-US" altLang="zh-CN" dirty="0"/>
              <a:t>Y2</a:t>
            </a:r>
            <a:r>
              <a:rPr lang="zh-CN" altLang="en-US" dirty="0"/>
              <a:t>），距离最短的点对为最近点对</a:t>
            </a:r>
          </a:p>
        </p:txBody>
      </p:sp>
      <p:pic>
        <p:nvPicPr>
          <p:cNvPr id="7" name="图片 6" descr="一群人的地图&#10;&#10;中度可信度描述已自动生成">
            <a:extLst>
              <a:ext uri="{FF2B5EF4-FFF2-40B4-BE49-F238E27FC236}">
                <a16:creationId xmlns:a16="http://schemas.microsoft.com/office/drawing/2014/main" id="{CCCD971D-6327-A1BC-CDA4-60AC79662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122" y="3226336"/>
            <a:ext cx="6526442" cy="352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18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5E33-D723-D589-4871-B0C9009B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04" y="64406"/>
            <a:ext cx="10353762" cy="1261872"/>
          </a:xfrm>
        </p:spPr>
        <p:txBody>
          <a:bodyPr/>
          <a:lstStyle/>
          <a:p>
            <a:r>
              <a:rPr lang="zh-CN" altLang="en-US" dirty="0"/>
              <a:t>分治法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7056A5-4283-2FF6-00EA-4E9298432B3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47534" y="1125821"/>
                <a:ext cx="10790360" cy="3578701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dirty="0"/>
                  <a:t>策略三复杂度分析：</a:t>
                </a:r>
                <a:endParaRPr lang="en-US" altLang="zh-CN" dirty="0"/>
              </a:p>
              <a:p>
                <a:pPr marL="36900" indent="0">
                  <a:buNone/>
                </a:pPr>
                <a:r>
                  <a:rPr lang="en-US" altLang="zh-CN" dirty="0"/>
                  <a:t>		1</a:t>
                </a:r>
                <a:r>
                  <a:rPr lang="zh-CN" altLang="en-US" dirty="0"/>
                  <a:t>、分治前对点集的排序</a:t>
                </a:r>
                <a14:m>
                  <m:oMath xmlns:m="http://schemas.openxmlformats.org/officeDocument/2006/math">
                    <m:r>
                      <a:rPr lang="zh-CN" altLang="en-US" i="1">
                        <a:effectLst/>
                        <a:latin typeface="Cambria Math" panose="02040503050406030204" pitchFamily="18" charset="0"/>
                      </a:rPr>
                      <m:t>时间复杂度</m:t>
                    </m:r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l-GR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36900" indent="0">
                  <a:buNone/>
                </a:pPr>
                <a:r>
                  <a:rPr lang="en-US" altLang="zh-CN" dirty="0"/>
                  <a:t>		2</a:t>
                </a:r>
                <a:r>
                  <a:rPr lang="zh-CN" altLang="en-US" dirty="0"/>
                  <a:t>、对</a:t>
                </a:r>
                <a:r>
                  <a:rPr lang="en-US" altLang="zh-CN" dirty="0"/>
                  <a:t>Y1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Y2</a:t>
                </a:r>
                <a:r>
                  <a:rPr lang="zh-CN" altLang="en-US" dirty="0"/>
                  <a:t>的排序时间复杂度为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l-GR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zh-CN" alt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m:rPr>
                        <m:sty m:val="p"/>
                      </m:rP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log</m:t>
                    </m:r>
                    <m:rad>
                      <m:radPr>
                        <m:degHide m:val="on"/>
                        <m:ctrlPr>
                          <a:rPr lang="zh-CN" alt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36900" indent="0">
                  <a:buNone/>
                </a:pPr>
                <a:r>
                  <a:rPr lang="en-US" altLang="zh-CN" dirty="0"/>
                  <a:t>		     </a:t>
                </a:r>
                <a:r>
                  <a:rPr lang="zh-CN" altLang="en-US" dirty="0"/>
                  <a:t>合并的</a:t>
                </a:r>
                <a14:m>
                  <m:oMath xmlns:m="http://schemas.openxmlformats.org/officeDocument/2006/math">
                    <m:r>
                      <a:rPr lang="zh-CN" altLang="en-US" i="1">
                        <a:effectLst/>
                        <a:latin typeface="Cambria Math" panose="02040503050406030204" pitchFamily="18" charset="0"/>
                      </a:rPr>
                      <m:t>时间复杂度</m:t>
                    </m:r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l-GR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zh-CN" alt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36900" indent="0">
                  <a:buNone/>
                </a:pPr>
                <a:r>
                  <a:rPr lang="en-US" altLang="zh-CN" dirty="0"/>
                  <a:t>		     </a:t>
                </a:r>
                <a:r>
                  <a:rPr lang="zh-CN" altLang="en-US" dirty="0"/>
                  <a:t>综上，递推公式为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zh-CN" i="1">
                        <a:effectLst/>
                        <a:latin typeface="Cambria Math" panose="02040503050406030204" pitchFamily="18" charset="0"/>
                      </a:rPr>
                      <m:t>2∗</m:t>
                    </m:r>
                    <m:r>
                      <a:rPr lang="pt-BR" altLang="zh-CN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pt-BR" altLang="zh-C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altLang="zh-C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altLang="zh-CN" i="1"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pt-BR" altLang="zh-CN" i="1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pt-BR" altLang="zh-CN" i="1">
                        <a:effectLst/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zh-CN" alt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m:rPr>
                        <m:sty m:val="p"/>
                      </m:rP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log</m:t>
                    </m:r>
                    <m:rad>
                      <m:radPr>
                        <m:degHide m:val="on"/>
                        <m:ctrlPr>
                          <a:rPr lang="zh-CN" alt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dirty="0"/>
                  <a:t>，由于在问题数据规模下</a:t>
                </a:r>
                <a:r>
                  <a:rPr lang="en-US" altLang="zh-CN" dirty="0"/>
                  <a:t>		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l-GR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zh-CN" alt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m:rPr>
                        <m:sty m:val="p"/>
                      </m:rP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log</m:t>
                    </m:r>
                    <m:rad>
                      <m:radPr>
                        <m:degHide m:val="on"/>
                        <m:ctrlPr>
                          <a:rPr lang="zh-CN" alt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近似于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l-GR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zh-CN" alt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，所以认为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zh-CN" i="1">
                        <a:effectLst/>
                        <a:latin typeface="Cambria Math" panose="02040503050406030204" pitchFamily="18" charset="0"/>
                      </a:rPr>
                      <m:t>2∗</m:t>
                    </m:r>
                    <m:r>
                      <a:rPr lang="pt-BR" altLang="zh-CN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pt-BR" altLang="zh-C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altLang="zh-C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altLang="zh-CN" i="1"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pt-BR" altLang="zh-CN" i="1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pt-BR" altLang="zh-CN" i="1">
                        <a:effectLst/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zh-CN" alt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dirty="0"/>
                  <a:t>，便于后续复杂度的计算。</a:t>
                </a:r>
                <a:endParaRPr lang="en-US" altLang="zh-CN" dirty="0"/>
              </a:p>
              <a:p>
                <a:pPr marL="36900" indent="0">
                  <a:buNone/>
                </a:pPr>
                <a:endParaRPr lang="en-US" altLang="zh-CN" dirty="0"/>
              </a:p>
              <a:p>
                <a:pPr marL="3690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7056A5-4283-2FF6-00EA-4E9298432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47534" y="1125821"/>
                <a:ext cx="10790360" cy="35787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0CDEF83-2B16-35B0-B10D-B1D380B2D3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795" y="6248400"/>
                <a:ext cx="10572632" cy="673559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zh-CN" altLang="en-US">
                        <a:effectLst/>
                        <a:latin typeface="Cambria Math" panose="02040503050406030204" pitchFamily="18" charset="0"/>
                      </a:rPr>
                      <m:t>综上</m:t>
                    </m:r>
                    <m:r>
                      <a:rPr lang="zh-CN" altLang="en-US" i="1" smtClean="0">
                        <a:effectLst/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>
                        <a:effectLst/>
                        <a:latin typeface="Cambria Math" panose="02040503050406030204" pitchFamily="18" charset="0"/>
                      </a:rPr>
                      <m:t>整个</m:t>
                    </m:r>
                    <m:r>
                      <a:rPr lang="zh-CN" altLang="en-US" i="1" smtClean="0">
                        <a:effectLst/>
                        <a:latin typeface="Cambria Math" panose="02040503050406030204" pitchFamily="18" charset="0"/>
                      </a:rPr>
                      <m:t>算法</m:t>
                    </m:r>
                    <m:r>
                      <a:rPr lang="zh-CN" altLang="en-US" i="1">
                        <a:effectLst/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i="1" smtClean="0">
                        <a:effectLst/>
                        <a:latin typeface="Cambria Math" panose="02040503050406030204" pitchFamily="18" charset="0"/>
                      </a:rPr>
                      <m:t>时间</m:t>
                    </m:r>
                    <m:r>
                      <a:rPr lang="zh-CN" altLang="en-US" i="1">
                        <a:effectLst/>
                        <a:latin typeface="Cambria Math" panose="02040503050406030204" pitchFamily="18" charset="0"/>
                      </a:rPr>
                      <m:t>复杂度</m:t>
                    </m:r>
                    <m:r>
                      <a:rPr lang="zh-CN" altLang="en-US" i="1" smtClean="0">
                        <a:effectLst/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0CDEF83-2B16-35B0-B10D-B1D380B2D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6248400"/>
                <a:ext cx="10572632" cy="6735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53AD8F50-9AA9-6451-1816-1D147377F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06" y="4366590"/>
            <a:ext cx="114681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61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BC6D536-666B-4F3A-D5F7-AF469C9B8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578137"/>
              </p:ext>
            </p:extLst>
          </p:nvPr>
        </p:nvGraphicFramePr>
        <p:xfrm>
          <a:off x="419220" y="2076451"/>
          <a:ext cx="5362065" cy="42616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3261">
                  <a:extLst>
                    <a:ext uri="{9D8B030D-6E8A-4147-A177-3AD203B41FA5}">
                      <a16:colId xmlns:a16="http://schemas.microsoft.com/office/drawing/2014/main" val="1849193255"/>
                    </a:ext>
                  </a:extLst>
                </a:gridCol>
                <a:gridCol w="1785201">
                  <a:extLst>
                    <a:ext uri="{9D8B030D-6E8A-4147-A177-3AD203B41FA5}">
                      <a16:colId xmlns:a16="http://schemas.microsoft.com/office/drawing/2014/main" val="2426993229"/>
                    </a:ext>
                  </a:extLst>
                </a:gridCol>
                <a:gridCol w="1793603">
                  <a:extLst>
                    <a:ext uri="{9D8B030D-6E8A-4147-A177-3AD203B41FA5}">
                      <a16:colId xmlns:a16="http://schemas.microsoft.com/office/drawing/2014/main" val="3603724427"/>
                    </a:ext>
                  </a:extLst>
                </a:gridCol>
              </a:tblGrid>
              <a:tr h="867667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数据规模</a:t>
                      </a:r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仅有</a:t>
                      </a:r>
                      <a:r>
                        <a:rPr lang="zh-CN" sz="1800" kern="12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分治法策略三实际运行时间</a:t>
                      </a:r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仅有</a:t>
                      </a:r>
                      <a:r>
                        <a:rPr lang="zh-CN" sz="1800" kern="12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分治法策略三理论运行时间</a:t>
                      </a:r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3853724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0.0296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0.029600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3181753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200000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0.063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0.062764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4639859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0.0988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0.097274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2252449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400000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0.1282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0.132657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617386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0.1761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0.168690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257655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0.2082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0.205240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5964731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0.2565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0.242221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5748082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0.3153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0.279570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451570"/>
                  </a:ext>
                </a:extLst>
              </a:tr>
              <a:tr h="380141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0.3243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0.317242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8922584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0.377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0.355200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5968210"/>
                  </a:ext>
                </a:extLst>
              </a:tr>
            </a:tbl>
          </a:graphicData>
        </a:graphic>
      </p:graphicFrame>
      <p:sp>
        <p:nvSpPr>
          <p:cNvPr id="6" name="标题 1">
            <a:extLst>
              <a:ext uri="{FF2B5EF4-FFF2-40B4-BE49-F238E27FC236}">
                <a16:creationId xmlns:a16="http://schemas.microsoft.com/office/drawing/2014/main" id="{3683B75C-BC35-1E9A-707B-48CA5A4A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94666"/>
            <a:ext cx="10353762" cy="1261872"/>
          </a:xfrm>
        </p:spPr>
        <p:txBody>
          <a:bodyPr>
            <a:normAutofit/>
          </a:bodyPr>
          <a:lstStyle/>
          <a:p>
            <a:r>
              <a:rPr lang="zh-CN" altLang="en-US" dirty="0"/>
              <a:t>分治法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A630B6-965C-1ED9-D8C6-E54A7270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340" y="2994991"/>
            <a:ext cx="5630494" cy="3384287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589DAB41-F34A-077A-A3CA-E769615E60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831" y="1558030"/>
            <a:ext cx="4856841" cy="3622671"/>
          </a:xfrm>
        </p:spPr>
        <p:txBody>
          <a:bodyPr/>
          <a:lstStyle/>
          <a:p>
            <a:r>
              <a:rPr lang="zh-CN" altLang="en-US" dirty="0"/>
              <a:t>策略三仅有分治法的效率分析：</a:t>
            </a:r>
          </a:p>
        </p:txBody>
      </p:sp>
    </p:spTree>
    <p:extLst>
      <p:ext uri="{BB962C8B-B14F-4D97-AF65-F5344CB8AC3E}">
        <p14:creationId xmlns:p14="http://schemas.microsoft.com/office/powerpoint/2010/main" val="1139628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BC6D536-666B-4F3A-D5F7-AF469C9B8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18296"/>
              </p:ext>
            </p:extLst>
          </p:nvPr>
        </p:nvGraphicFramePr>
        <p:xfrm>
          <a:off x="485481" y="2275988"/>
          <a:ext cx="5362065" cy="42169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3261">
                  <a:extLst>
                    <a:ext uri="{9D8B030D-6E8A-4147-A177-3AD203B41FA5}">
                      <a16:colId xmlns:a16="http://schemas.microsoft.com/office/drawing/2014/main" val="1849193255"/>
                    </a:ext>
                  </a:extLst>
                </a:gridCol>
                <a:gridCol w="1785201">
                  <a:extLst>
                    <a:ext uri="{9D8B030D-6E8A-4147-A177-3AD203B41FA5}">
                      <a16:colId xmlns:a16="http://schemas.microsoft.com/office/drawing/2014/main" val="2426993229"/>
                    </a:ext>
                  </a:extLst>
                </a:gridCol>
                <a:gridCol w="1793603">
                  <a:extLst>
                    <a:ext uri="{9D8B030D-6E8A-4147-A177-3AD203B41FA5}">
                      <a16:colId xmlns:a16="http://schemas.microsoft.com/office/drawing/2014/main" val="36037244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数据规模</a:t>
                      </a:r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仅有</a:t>
                      </a:r>
                      <a:r>
                        <a:rPr lang="zh-CN" sz="1800" kern="12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分治法策略三实际运行时间</a:t>
                      </a:r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仅有</a:t>
                      </a:r>
                      <a:r>
                        <a:rPr lang="zh-CN" sz="1800" kern="12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分治法策略三理论运行时间</a:t>
                      </a:r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3853724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0.0296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0.029600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3181753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200000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0.063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0.059200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4639859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300000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0.0988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0.088800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2252449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400000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0.1282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0.118400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617386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0.1761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0.148000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257655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0.2082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0.177600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5964731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0.2565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0.207200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5748082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0.3153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0.236800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451570"/>
                  </a:ext>
                </a:extLst>
              </a:tr>
              <a:tr h="380141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0.3243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0.266400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8922584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0.377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0.296000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5968210"/>
                  </a:ext>
                </a:extLst>
              </a:tr>
            </a:tbl>
          </a:graphicData>
        </a:graphic>
      </p:graphicFrame>
      <p:sp>
        <p:nvSpPr>
          <p:cNvPr id="6" name="标题 1">
            <a:extLst>
              <a:ext uri="{FF2B5EF4-FFF2-40B4-BE49-F238E27FC236}">
                <a16:creationId xmlns:a16="http://schemas.microsoft.com/office/drawing/2014/main" id="{3683B75C-BC35-1E9A-707B-48CA5A4A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94666"/>
            <a:ext cx="10353762" cy="1261872"/>
          </a:xfrm>
        </p:spPr>
        <p:txBody>
          <a:bodyPr>
            <a:normAutofit/>
          </a:bodyPr>
          <a:lstStyle/>
          <a:p>
            <a:r>
              <a:rPr lang="zh-CN" altLang="en-US" dirty="0"/>
              <a:t>分治法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EFB518-3403-079A-16E4-BF52953E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456" y="3140765"/>
            <a:ext cx="5577064" cy="3352172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65A5445-7FF3-96A8-DFFC-36F842B11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8092" y="1743560"/>
            <a:ext cx="4856841" cy="3622671"/>
          </a:xfrm>
        </p:spPr>
        <p:txBody>
          <a:bodyPr/>
          <a:lstStyle/>
          <a:p>
            <a:r>
              <a:rPr lang="zh-CN" altLang="en-US" dirty="0"/>
              <a:t>策略三仅有分治法的效率分析：</a:t>
            </a:r>
          </a:p>
        </p:txBody>
      </p:sp>
    </p:spTree>
    <p:extLst>
      <p:ext uri="{BB962C8B-B14F-4D97-AF65-F5344CB8AC3E}">
        <p14:creationId xmlns:p14="http://schemas.microsoft.com/office/powerpoint/2010/main" val="661455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88708-11D6-39E4-FE9E-C8B026A21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94666"/>
            <a:ext cx="10353762" cy="1261872"/>
          </a:xfrm>
        </p:spPr>
        <p:txBody>
          <a:bodyPr>
            <a:normAutofit/>
          </a:bodyPr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8B9580-7948-DEE9-27B3-A0C650D89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9119" y="1617664"/>
            <a:ext cx="4856841" cy="3622671"/>
          </a:xfrm>
        </p:spPr>
        <p:txBody>
          <a:bodyPr/>
          <a:lstStyle/>
          <a:p>
            <a:r>
              <a:rPr lang="zh-CN" altLang="en-US" dirty="0"/>
              <a:t>策略三伪代码：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5F3F48-61F9-D25D-4DD0-0BE2F13F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36" y="2113722"/>
            <a:ext cx="5762727" cy="46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12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88708-11D6-39E4-FE9E-C8B026A2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8B9580-7948-DEE9-27B3-A0C650D89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617664"/>
            <a:ext cx="4856841" cy="3622671"/>
          </a:xfrm>
        </p:spPr>
        <p:txBody>
          <a:bodyPr/>
          <a:lstStyle/>
          <a:p>
            <a:r>
              <a:rPr lang="zh-CN" altLang="en-US" dirty="0"/>
              <a:t>策略三正确性验证：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217A86-AD77-D997-C5B8-9B1BA0C37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304" y="2141432"/>
            <a:ext cx="5619392" cy="455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10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36F79-6F54-22D8-C5C9-1F02CFC3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蛮力法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33465-45FC-70CE-4BD8-6FCC48CE8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91044" y="1867761"/>
            <a:ext cx="8442922" cy="3622672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算法原理：计算</a:t>
            </a:r>
            <a:r>
              <a:rPr lang="en-US" altLang="zh-CN" dirty="0"/>
              <a:t>N</a:t>
            </a:r>
            <a:r>
              <a:rPr lang="zh-CN" altLang="en-US" dirty="0"/>
              <a:t>个坐标点组成全部点对的距离，取最短距离</a:t>
            </a:r>
            <a:endParaRPr lang="en-US" altLang="zh-CN" dirty="0"/>
          </a:p>
        </p:txBody>
      </p:sp>
      <p:pic>
        <p:nvPicPr>
          <p:cNvPr id="4" name="蛮力法">
            <a:hlinkClick r:id="" action="ppaction://media"/>
            <a:extLst>
              <a:ext uri="{FF2B5EF4-FFF2-40B4-BE49-F238E27FC236}">
                <a16:creationId xmlns:a16="http://schemas.microsoft.com/office/drawing/2014/main" id="{FD3D920D-4E1E-6896-2DB3-168BB8FBF6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8034" y="2439788"/>
            <a:ext cx="7791607" cy="396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9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566C8-1873-814A-96A5-D9D0F805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B6BCD-8DAA-1E8B-564C-14E6DAD68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256" y="1635792"/>
            <a:ext cx="3466048" cy="507724"/>
          </a:xfrm>
        </p:spPr>
        <p:txBody>
          <a:bodyPr>
            <a:normAutofit/>
          </a:bodyPr>
          <a:lstStyle/>
          <a:p>
            <a:r>
              <a:rPr lang="zh-CN" altLang="en-US" dirty="0"/>
              <a:t>策略三性能分析：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C5B61D2-5814-F021-6C0D-8AEBB046D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553664"/>
              </p:ext>
            </p:extLst>
          </p:nvPr>
        </p:nvGraphicFramePr>
        <p:xfrm>
          <a:off x="580599" y="2471530"/>
          <a:ext cx="5362065" cy="42163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3261">
                  <a:extLst>
                    <a:ext uri="{9D8B030D-6E8A-4147-A177-3AD203B41FA5}">
                      <a16:colId xmlns:a16="http://schemas.microsoft.com/office/drawing/2014/main" val="1849193255"/>
                    </a:ext>
                  </a:extLst>
                </a:gridCol>
                <a:gridCol w="1785201">
                  <a:extLst>
                    <a:ext uri="{9D8B030D-6E8A-4147-A177-3AD203B41FA5}">
                      <a16:colId xmlns:a16="http://schemas.microsoft.com/office/drawing/2014/main" val="2426993229"/>
                    </a:ext>
                  </a:extLst>
                </a:gridCol>
                <a:gridCol w="1793603">
                  <a:extLst>
                    <a:ext uri="{9D8B030D-6E8A-4147-A177-3AD203B41FA5}">
                      <a16:colId xmlns:a16="http://schemas.microsoft.com/office/drawing/2014/main" val="3603724427"/>
                    </a:ext>
                  </a:extLst>
                </a:gridCol>
              </a:tblGrid>
              <a:tr h="867667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数据规模</a:t>
                      </a:r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2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分治法策略三实际运行时间</a:t>
                      </a:r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2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分治法策略三理论运行时间</a:t>
                      </a:r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3853724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0.070600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0.070600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3181753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0.143800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0.149701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4639859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0.230200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0.232011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2252449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0.296800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0.316404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617386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0.406600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0.402347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257655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0.481800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0.489525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5964731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0.558200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0.577729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5748082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0.619600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0.666813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451570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0.735400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0.756665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8922584"/>
                  </a:ext>
                </a:extLst>
              </a:tr>
              <a:tr h="33487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0.844800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0.847200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5968210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B8E04FA4-9F1C-DE37-A155-AF5EEDDA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862" y="3326296"/>
            <a:ext cx="5592785" cy="33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42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31B04-F7C8-24E4-CEFA-F3150B14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不同算法对比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D49FF0-9237-1C6C-3273-7A06809AF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65" y="2080608"/>
            <a:ext cx="6984869" cy="44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98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31B04-F7C8-24E4-CEFA-F3150B14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不同算法对比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B05760C-2222-0961-EE58-7BD8D70D1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617664"/>
            <a:ext cx="10555962" cy="3622671"/>
          </a:xfrm>
        </p:spPr>
        <p:txBody>
          <a:bodyPr/>
          <a:lstStyle/>
          <a:p>
            <a:r>
              <a:rPr lang="zh-CN" altLang="en-US" dirty="0"/>
              <a:t>运行时间：蛮力法</a:t>
            </a:r>
            <a:r>
              <a:rPr lang="en-US" altLang="zh-CN" dirty="0"/>
              <a:t>&gt;&gt;</a:t>
            </a:r>
            <a:r>
              <a:rPr lang="zh-CN" altLang="en-US" dirty="0"/>
              <a:t>基于策略一的分治法</a:t>
            </a:r>
            <a:r>
              <a:rPr lang="en-US" altLang="zh-CN" dirty="0"/>
              <a:t>&gt;</a:t>
            </a:r>
            <a:r>
              <a:rPr lang="zh-CN" altLang="en-US" dirty="0"/>
              <a:t>基于策略一的分治法</a:t>
            </a:r>
            <a:r>
              <a:rPr lang="en-US" altLang="zh-CN" dirty="0"/>
              <a:t>2&gt;</a:t>
            </a:r>
            <a:r>
              <a:rPr lang="zh-CN" altLang="en-US" dirty="0"/>
              <a:t>基于策略一的分治法</a:t>
            </a:r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AFAF6C-5A75-7786-DC03-80DDB18DB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66" y="2539947"/>
            <a:ext cx="6692722" cy="419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0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566C8-1873-814A-96A5-D9D0F805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蛮力法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8AF4FB-A3B6-6FAA-2A8B-DB339B800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02" y="2050254"/>
            <a:ext cx="5749792" cy="29168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E19418-CCDF-7529-3975-9BAA0B538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807" y="2050254"/>
            <a:ext cx="5643230" cy="291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79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23F85-6242-82B7-FF7E-0E2B497A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蛮力法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69336B-3C33-20B3-B8EC-5201D1840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986945"/>
            <a:ext cx="10012622" cy="623925"/>
          </a:xfrm>
        </p:spPr>
        <p:txBody>
          <a:bodyPr>
            <a:normAutofit/>
          </a:bodyPr>
          <a:lstStyle/>
          <a:p>
            <a:r>
              <a:rPr lang="zh-CN" altLang="en-US" dirty="0"/>
              <a:t>伪代码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754007-46A5-1457-2F39-7B7487CD2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45" y="2525487"/>
            <a:ext cx="8442922" cy="196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2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D3C2C-0031-EAB0-E1EF-C7903833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蛮力法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E288D9-02AD-8CCD-D788-4BF46F81E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1"/>
            <a:ext cx="4856841" cy="507724"/>
          </a:xfrm>
        </p:spPr>
        <p:txBody>
          <a:bodyPr/>
          <a:lstStyle/>
          <a:p>
            <a:r>
              <a:rPr lang="zh-CN" altLang="en-US" dirty="0"/>
              <a:t>复杂度分析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58FDCD-0D29-E7AE-9A46-79C88287D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901" y="2840313"/>
            <a:ext cx="4634092" cy="277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88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566C8-1873-814A-96A5-D9D0F805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蛮力法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B6BCD-8DAA-1E8B-564C-14E6DAD68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256" y="1635792"/>
            <a:ext cx="3466048" cy="507724"/>
          </a:xfrm>
        </p:spPr>
        <p:txBody>
          <a:bodyPr>
            <a:normAutofit/>
          </a:bodyPr>
          <a:lstStyle/>
          <a:p>
            <a:r>
              <a:rPr lang="zh-CN" altLang="en-US" dirty="0"/>
              <a:t>性能分析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22CEA2-0991-A835-DA32-57253F836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518" y="2715698"/>
            <a:ext cx="5645658" cy="3532702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9D6B28F-B180-A114-04DB-792795E0E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333704"/>
              </p:ext>
            </p:extLst>
          </p:nvPr>
        </p:nvGraphicFramePr>
        <p:xfrm>
          <a:off x="1151725" y="2143516"/>
          <a:ext cx="4467166" cy="45181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8706">
                  <a:extLst>
                    <a:ext uri="{9D8B030D-6E8A-4147-A177-3AD203B41FA5}">
                      <a16:colId xmlns:a16="http://schemas.microsoft.com/office/drawing/2014/main" val="701255211"/>
                    </a:ext>
                  </a:extLst>
                </a:gridCol>
                <a:gridCol w="1489230">
                  <a:extLst>
                    <a:ext uri="{9D8B030D-6E8A-4147-A177-3AD203B41FA5}">
                      <a16:colId xmlns:a16="http://schemas.microsoft.com/office/drawing/2014/main" val="60995802"/>
                    </a:ext>
                  </a:extLst>
                </a:gridCol>
                <a:gridCol w="1489230">
                  <a:extLst>
                    <a:ext uri="{9D8B030D-6E8A-4147-A177-3AD203B41FA5}">
                      <a16:colId xmlns:a16="http://schemas.microsoft.com/office/drawing/2014/main" val="2487077385"/>
                    </a:ext>
                  </a:extLst>
                </a:gridCol>
              </a:tblGrid>
              <a:tr h="1018729">
                <a:tc>
                  <a:txBody>
                    <a:bodyPr/>
                    <a:lstStyle/>
                    <a:p>
                      <a:pPr algn="ctr"/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数据规模</a:t>
                      </a: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b="1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蛮力法实际运行时间</a:t>
                      </a: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秒（</a:t>
                      </a: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</a:t>
                      </a: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）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b="1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蛮力法理论运行时间</a:t>
                      </a: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秒（</a:t>
                      </a: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</a:t>
                      </a: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）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4068450"/>
                  </a:ext>
                </a:extLst>
              </a:tr>
              <a:tr h="349944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100000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41.228600</a:t>
                      </a:r>
                      <a:endParaRPr lang="zh-CN" sz="1800" b="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41.228600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6327089"/>
                  </a:ext>
                </a:extLst>
              </a:tr>
              <a:tr h="349944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200000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164.306200</a:t>
                      </a:r>
                      <a:endParaRPr lang="zh-CN" sz="1800" b="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164.914400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484666"/>
                  </a:ext>
                </a:extLst>
              </a:tr>
              <a:tr h="349944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300000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369.605900</a:t>
                      </a:r>
                      <a:endParaRPr lang="zh-CN" sz="1800" b="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371.057400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1336382"/>
                  </a:ext>
                </a:extLst>
              </a:tr>
              <a:tr h="349944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400000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656.596100</a:t>
                      </a:r>
                      <a:endParaRPr lang="zh-CN" sz="1800" b="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659.657600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4461497"/>
                  </a:ext>
                </a:extLst>
              </a:tr>
              <a:tr h="349944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500000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1026.045400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1030.715000</a:t>
                      </a:r>
                      <a:endParaRPr lang="zh-CN" sz="1800" b="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3110781"/>
                  </a:ext>
                </a:extLst>
              </a:tr>
              <a:tr h="349944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600000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1513.008000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1484.229600</a:t>
                      </a:r>
                      <a:endParaRPr lang="zh-CN" sz="1800" b="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6283557"/>
                  </a:ext>
                </a:extLst>
              </a:tr>
              <a:tr h="349944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700000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2052.516000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2020.201400</a:t>
                      </a:r>
                      <a:endParaRPr lang="zh-CN" sz="1800" b="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9580517"/>
                  </a:ext>
                </a:extLst>
              </a:tr>
              <a:tr h="349944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800000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2683.069000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2638.630400</a:t>
                      </a:r>
                      <a:endParaRPr lang="zh-CN" sz="1800" b="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1366138"/>
                  </a:ext>
                </a:extLst>
              </a:tr>
              <a:tr h="349944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900000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3390.075000</a:t>
                      </a:r>
                      <a:endParaRPr lang="zh-CN" sz="1800" b="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3339.516600</a:t>
                      </a:r>
                      <a:endParaRPr lang="zh-CN" sz="1800" b="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5062560"/>
                  </a:ext>
                </a:extLst>
              </a:tr>
              <a:tr h="349944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1000000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4170.013000</a:t>
                      </a:r>
                      <a:endParaRPr lang="zh-CN" sz="1800" b="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4122.860000</a:t>
                      </a:r>
                      <a:endParaRPr lang="zh-CN" sz="1800" b="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2619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9578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36F79-6F54-22D8-C5C9-1F02CFC3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分治法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33465-45FC-70CE-4BD8-6FCC48CE8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69215" y="1871472"/>
            <a:ext cx="8442922" cy="3622672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算法原理：递归地将点集分成左右两部分，并在每个左右子集和子集间相邻的区域中找到最近点对，取最近点对的距离返回给上层递归调用的函数。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80236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57_TF55705232" id="{2B8A3B67-1754-499D-B089-7E817E09AA8D}" vid="{47D6E851-31DE-434C-BDBA-29774C403FA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{9F8BF111-0119-4C7A-B2C1-5B7AE2657F8C}tf55705232_win32</Template>
  <TotalTime>2327</TotalTime>
  <Words>1611</Words>
  <Application>Microsoft Office PowerPoint</Application>
  <PresentationFormat>宽屏</PresentationFormat>
  <Paragraphs>295</Paragraphs>
  <Slides>42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8" baseType="lpstr">
      <vt:lpstr>Microsoft YaHei UI</vt:lpstr>
      <vt:lpstr>宋体</vt:lpstr>
      <vt:lpstr>Cambria Math</vt:lpstr>
      <vt:lpstr>Times New Roman</vt:lpstr>
      <vt:lpstr>Wingdings 2</vt:lpstr>
      <vt:lpstr>SlateVTI</vt:lpstr>
      <vt:lpstr>实验二 分治法求最近点对问题 </vt:lpstr>
      <vt:lpstr>问题描述</vt:lpstr>
      <vt:lpstr>随机坐标点集的生成</vt:lpstr>
      <vt:lpstr>蛮力法</vt:lpstr>
      <vt:lpstr>蛮力法</vt:lpstr>
      <vt:lpstr>蛮力法</vt:lpstr>
      <vt:lpstr>蛮力法</vt:lpstr>
      <vt:lpstr>蛮力法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分治法</vt:lpstr>
      <vt:lpstr>不同算法对比</vt:lpstr>
      <vt:lpstr>不同算法对比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实验1 排序算法性能分析</dc:title>
  <dc:creator>简 校滨</dc:creator>
  <cp:lastModifiedBy>简 校滨</cp:lastModifiedBy>
  <cp:revision>23</cp:revision>
  <dcterms:created xsi:type="dcterms:W3CDTF">2024-03-21T10:39:06Z</dcterms:created>
  <dcterms:modified xsi:type="dcterms:W3CDTF">2024-07-15T02:53:15Z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